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4946" y="2355741"/>
            <a:ext cx="783410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0593" y="3624002"/>
            <a:ext cx="5362813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1560" y="189991"/>
            <a:ext cx="806087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61274"/>
            <a:ext cx="8072119" cy="4757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Relationship Id="rId3" Type="http://schemas.openxmlformats.org/officeDocument/2006/relationships/hyperlink" Target="http://www.europeana.eu/portal/pt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://www.fci.unb.br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www.cetic.br/media/docs/publicacoes/1/tic_cultura_2018_livro_eletronico.pdf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hyperlink" Target="http://www.youtube.com/watch?v=6q42dlcwW5g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ainacan.org/" TargetMode="External"/><Relationship Id="rId3" Type="http://schemas.openxmlformats.org/officeDocument/2006/relationships/image" Target="../media/image25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acebook.com/tainacan.l3p/" TargetMode="External"/><Relationship Id="rId3" Type="http://schemas.openxmlformats.org/officeDocument/2006/relationships/image" Target="../media/image2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9" Type="http://schemas.openxmlformats.org/officeDocument/2006/relationships/image" Target="../media/image47.png"/><Relationship Id="rId10" Type="http://schemas.openxmlformats.org/officeDocument/2006/relationships/image" Target="../media/image48.jpg"/><Relationship Id="rId11" Type="http://schemas.openxmlformats.org/officeDocument/2006/relationships/image" Target="../media/image49.jpg"/><Relationship Id="rId12" Type="http://schemas.openxmlformats.org/officeDocument/2006/relationships/image" Target="../media/image50.jpg"/><Relationship Id="rId13" Type="http://schemas.openxmlformats.org/officeDocument/2006/relationships/image" Target="../media/image51.jpg"/><Relationship Id="rId14" Type="http://schemas.openxmlformats.org/officeDocument/2006/relationships/image" Target="../media/image52.png"/><Relationship Id="rId15" Type="http://schemas.openxmlformats.org/officeDocument/2006/relationships/image" Target="../media/image5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evista.cultura.gov.br/" TargetMode="External"/><Relationship Id="rId3" Type="http://schemas.openxmlformats.org/officeDocument/2006/relationships/image" Target="../media/image54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rogramadora.cultura.gov.br/" TargetMode="External"/><Relationship Id="rId3" Type="http://schemas.openxmlformats.org/officeDocument/2006/relationships/image" Target="../media/image55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hn.acervos.museus.gov.br/" TargetMode="External"/><Relationship Id="rId3" Type="http://schemas.openxmlformats.org/officeDocument/2006/relationships/image" Target="../media/image5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tainacan.museudoindio.gov.br/" TargetMode="External"/><Relationship Id="rId3" Type="http://schemas.openxmlformats.org/officeDocument/2006/relationships/image" Target="../media/image5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funarte.gov.br/colecoes/" TargetMode="External"/><Relationship Id="rId3" Type="http://schemas.openxmlformats.org/officeDocument/2006/relationships/image" Target="../media/image5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hyperlink" Target="http://museuvictormeirelles.acervos.museus.gov.br/" TargetMode="Externa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hyperlink" Target="http://museuregionalcasadosottoni.museus.gov.br/acervo/" TargetMode="Externa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hyperlink" Target="http://museudoouro.museus.gov.br/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hyperlink" Target="http://museudodiamante.acervos.museus.gov.br/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65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65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6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883/112" TargetMode="External"/><Relationship Id="rId3" Type="http://schemas.openxmlformats.org/officeDocument/2006/relationships/image" Target="../media/image9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67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164.41.122.70/" TargetMode="External"/><Relationship Id="rId3" Type="http://schemas.openxmlformats.org/officeDocument/2006/relationships/image" Target="../media/image68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Relationship Id="rId3" Type="http://schemas.openxmlformats.org/officeDocument/2006/relationships/hyperlink" Target="http://www.museudoindio.gov.br/divulgacao/noticias/1023-abertura-do-seminario-acervos-em-rede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useudoindio.gov.br/divulgacao/noticias/1023-abertura-do-seminario-acervos-em-rede" TargetMode="External"/><Relationship Id="rId3" Type="http://schemas.openxmlformats.org/officeDocument/2006/relationships/image" Target="../media/image70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moriamslufrgs.online/acervosculturaisnarede/" TargetMode="External"/><Relationship Id="rId3" Type="http://schemas.openxmlformats.org/officeDocument/2006/relationships/image" Target="../media/image73.jpg"/><Relationship Id="rId4" Type="http://schemas.openxmlformats.org/officeDocument/2006/relationships/image" Target="../media/image7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moriamslufrgs.online/acervosculturaisnarede/" TargetMode="External"/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907/963" TargetMode="External"/><Relationship Id="rId3" Type="http://schemas.openxmlformats.org/officeDocument/2006/relationships/image" Target="../media/image10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ultura.gov.br/especialista-do-ibram-detalha-sistema-de-depositorio-digital-em-haia/" TargetMode="External"/><Relationship Id="rId3" Type="http://schemas.openxmlformats.org/officeDocument/2006/relationships/image" Target="../media/image78.jpg"/><Relationship Id="rId4" Type="http://schemas.openxmlformats.org/officeDocument/2006/relationships/image" Target="../media/image79.jpg"/><Relationship Id="rId5" Type="http://schemas.openxmlformats.org/officeDocument/2006/relationships/image" Target="../media/image80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com-kyoto-2019.org/" TargetMode="External"/><Relationship Id="rId3" Type="http://schemas.openxmlformats.org/officeDocument/2006/relationships/image" Target="../media/image86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8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hyperlink" Target="http://www.cetic.br/media/docs/publicacoes/1/tic_cultura_2018_livro_eletronico.pdf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73" y="0"/>
            <a:ext cx="7284720" cy="1802764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4400" spc="-5"/>
              <a:t>Acervos em </a:t>
            </a:r>
            <a:r>
              <a:rPr dirty="0" sz="4400" spc="-15"/>
              <a:t>rede </a:t>
            </a:r>
            <a:r>
              <a:rPr dirty="0" sz="4400"/>
              <a:t>e </a:t>
            </a:r>
            <a:r>
              <a:rPr dirty="0" sz="4400" spc="-5"/>
              <a:t>memória em  </a:t>
            </a:r>
            <a:r>
              <a:rPr dirty="0" sz="4400" spc="-10"/>
              <a:t>tempos </a:t>
            </a:r>
            <a:r>
              <a:rPr dirty="0" sz="4400" spc="-5"/>
              <a:t>de </a:t>
            </a:r>
            <a:r>
              <a:rPr dirty="0" sz="4400" spc="-15"/>
              <a:t>cultura</a:t>
            </a:r>
            <a:r>
              <a:rPr dirty="0" sz="4400" spc="15"/>
              <a:t> </a:t>
            </a:r>
            <a:r>
              <a:rPr dirty="0" sz="4400" spc="-10"/>
              <a:t>digital:</a:t>
            </a:r>
            <a:endParaRPr sz="44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2800" spc="-10"/>
              <a:t>experiências </a:t>
            </a:r>
            <a:r>
              <a:rPr dirty="0" sz="2800"/>
              <a:t>e </a:t>
            </a:r>
            <a:r>
              <a:rPr dirty="0" sz="2800" spc="-5"/>
              <a:t>desafios </a:t>
            </a:r>
            <a:r>
              <a:rPr dirty="0" sz="2800"/>
              <a:t>do </a:t>
            </a:r>
            <a:r>
              <a:rPr dirty="0" sz="2800" spc="-15"/>
              <a:t>projeto</a:t>
            </a:r>
            <a:r>
              <a:rPr dirty="0" sz="2800"/>
              <a:t> </a:t>
            </a:r>
            <a:r>
              <a:rPr dirty="0" sz="2800" spc="-35"/>
              <a:t>Tainacan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50652" y="3608476"/>
            <a:ext cx="2864485" cy="123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9900"/>
              </a:lnSpc>
              <a:spcBef>
                <a:spcPts val="100"/>
              </a:spcBef>
            </a:pPr>
            <a:r>
              <a:rPr dirty="0" sz="2400" spc="-10">
                <a:solidFill>
                  <a:srgbClr val="898989"/>
                </a:solidFill>
                <a:latin typeface="Calibri"/>
                <a:cs typeface="Calibri"/>
              </a:rPr>
              <a:t>Dalton </a:t>
            </a:r>
            <a:r>
              <a:rPr dirty="0" sz="2400" spc="-5">
                <a:solidFill>
                  <a:srgbClr val="898989"/>
                </a:solidFill>
                <a:latin typeface="Calibri"/>
                <a:cs typeface="Calibri"/>
              </a:rPr>
              <a:t>Martins  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da</a:t>
            </a:r>
            <a:r>
              <a:rPr dirty="0" u="heavy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l</a:t>
            </a:r>
            <a:r>
              <a:rPr dirty="0" u="heavy" sz="24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dirty="0" u="heavy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dirty="0" u="heavy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m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ar</a:t>
            </a:r>
            <a:r>
              <a:rPr dirty="0" u="heavy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ti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dirty="0" u="heavy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@unb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.</a:t>
            </a:r>
            <a:r>
              <a:rPr dirty="0" u="heavy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br </a:t>
            </a:r>
            <a:r>
              <a:rPr dirty="0" sz="240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898989"/>
                </a:solidFill>
                <a:latin typeface="Calibri"/>
                <a:cs typeface="Calibri"/>
              </a:rPr>
              <a:t>29/05/2019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9613" y="2591170"/>
            <a:ext cx="3037004" cy="1618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6673" y="5414041"/>
            <a:ext cx="3050279" cy="132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9533" y="2204553"/>
            <a:ext cx="4376511" cy="1310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0135" y="5175875"/>
            <a:ext cx="3995639" cy="1454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9144000" cy="68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0"/>
            <a:ext cx="904391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910809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01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4063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3628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188" y="3032149"/>
            <a:ext cx="75076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1">
                <a:solidFill>
                  <a:srgbClr val="FF0000"/>
                </a:solidFill>
                <a:latin typeface="Calibri"/>
                <a:cs typeface="Calibri"/>
              </a:rPr>
              <a:t>Que </a:t>
            </a:r>
            <a:r>
              <a:rPr dirty="0" sz="4400" spc="-10" b="1">
                <a:solidFill>
                  <a:srgbClr val="FF0000"/>
                </a:solidFill>
                <a:latin typeface="Calibri"/>
                <a:cs typeface="Calibri"/>
              </a:rPr>
              <a:t>caminho </a:t>
            </a:r>
            <a:r>
              <a:rPr dirty="0" sz="4400" spc="-15" b="1">
                <a:solidFill>
                  <a:srgbClr val="FF0000"/>
                </a:solidFill>
                <a:latin typeface="Calibri"/>
                <a:cs typeface="Calibri"/>
              </a:rPr>
              <a:t>temos</a:t>
            </a:r>
            <a:r>
              <a:rPr dirty="0" sz="44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400" spc="-15" b="1">
                <a:solidFill>
                  <a:srgbClr val="FF0000"/>
                </a:solidFill>
                <a:latin typeface="Calibri"/>
                <a:cs typeface="Calibri"/>
              </a:rPr>
              <a:t>percorrido?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1321" y="3224421"/>
            <a:ext cx="7506334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3615" marR="5080" indent="-97155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latin typeface="Calibri"/>
                <a:cs typeface="Calibri"/>
              </a:rPr>
              <a:t>Quem </a:t>
            </a:r>
            <a:r>
              <a:rPr dirty="0" sz="4000" spc="-20">
                <a:latin typeface="Calibri"/>
                <a:cs typeface="Calibri"/>
              </a:rPr>
              <a:t>tem </a:t>
            </a:r>
            <a:r>
              <a:rPr dirty="0" sz="4000" spc="-15">
                <a:latin typeface="Calibri"/>
                <a:cs typeface="Calibri"/>
              </a:rPr>
              <a:t>trabalhado com </a:t>
            </a:r>
            <a:r>
              <a:rPr dirty="0" sz="4000" spc="-5">
                <a:latin typeface="Calibri"/>
                <a:cs typeface="Calibri"/>
              </a:rPr>
              <a:t>isso </a:t>
            </a:r>
            <a:r>
              <a:rPr dirty="0" sz="4000" spc="-10">
                <a:latin typeface="Calibri"/>
                <a:cs typeface="Calibri"/>
              </a:rPr>
              <a:t>pelo  </a:t>
            </a:r>
            <a:r>
              <a:rPr dirty="0" sz="4000" spc="-5">
                <a:latin typeface="Calibri"/>
                <a:cs typeface="Calibri"/>
              </a:rPr>
              <a:t>mundo na </a:t>
            </a:r>
            <a:r>
              <a:rPr dirty="0" sz="4000" spc="-15">
                <a:latin typeface="Calibri"/>
                <a:cs typeface="Calibri"/>
              </a:rPr>
              <a:t>área </a:t>
            </a:r>
            <a:r>
              <a:rPr dirty="0" sz="4000" spc="-5">
                <a:latin typeface="Calibri"/>
                <a:cs typeface="Calibri"/>
              </a:rPr>
              <a:t>da</a:t>
            </a:r>
            <a:r>
              <a:rPr dirty="0" sz="4000" spc="-35">
                <a:latin typeface="Calibri"/>
                <a:cs typeface="Calibri"/>
              </a:rPr>
              <a:t> </a:t>
            </a:r>
            <a:r>
              <a:rPr dirty="0" sz="4000" spc="-15">
                <a:latin typeface="Calibri"/>
                <a:cs typeface="Calibri"/>
              </a:rPr>
              <a:t>cultura?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Que </a:t>
            </a:r>
            <a:r>
              <a:rPr dirty="0" spc="-10"/>
              <a:t>caminho </a:t>
            </a:r>
            <a:r>
              <a:rPr dirty="0" spc="-15"/>
              <a:t>temos</a:t>
            </a:r>
            <a:r>
              <a:rPr dirty="0" spc="5"/>
              <a:t> </a:t>
            </a:r>
            <a:r>
              <a:rPr dirty="0" spc="-15"/>
              <a:t>percorrido?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351" y="96602"/>
            <a:ext cx="22491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Europeana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8203" y="6186293"/>
            <a:ext cx="3504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www.europeana.eu/portal/pt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779" y="96602"/>
            <a:ext cx="20053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M</a:t>
            </a:r>
            <a:r>
              <a:rPr dirty="0" spc="-65"/>
              <a:t>e</a:t>
            </a:r>
            <a:r>
              <a:rPr dirty="0" spc="5"/>
              <a:t>x</a:t>
            </a:r>
            <a:r>
              <a:rPr dirty="0" spc="-10"/>
              <a:t>i</a:t>
            </a:r>
            <a:r>
              <a:rPr dirty="0" spc="-40"/>
              <a:t>c</a:t>
            </a:r>
            <a:r>
              <a:rPr dirty="0" spc="-5"/>
              <a:t>ana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508987"/>
            <a:ext cx="5096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https://mexicana.cultura.gob.mx/es/repositorio/home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773121"/>
            <a:ext cx="8094830" cy="575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147" y="679537"/>
            <a:ext cx="399605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4940" algn="l"/>
              </a:tabLst>
            </a:pPr>
            <a:r>
              <a:rPr dirty="0" sz="4400" spc="-5">
                <a:latin typeface="Times New Roman"/>
                <a:cs typeface="Times New Roman"/>
              </a:rPr>
              <a:t>De </a:t>
            </a:r>
            <a:r>
              <a:rPr dirty="0" sz="4400">
                <a:latin typeface="Times New Roman"/>
                <a:cs typeface="Times New Roman"/>
              </a:rPr>
              <a:t>onde </a:t>
            </a:r>
            <a:r>
              <a:rPr dirty="0" sz="4400" spc="-5">
                <a:latin typeface="Times New Roman"/>
                <a:cs typeface="Times New Roman"/>
              </a:rPr>
              <a:t>eu	falo...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 h="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03222" y="5525172"/>
            <a:ext cx="192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www.fci.unb.br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835" y="1780940"/>
            <a:ext cx="8730765" cy="2788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38489" y="4680174"/>
            <a:ext cx="2395692" cy="193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008" y="3224421"/>
            <a:ext cx="7439659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64180" marR="5080" indent="-2952115">
              <a:lnSpc>
                <a:spcPct val="100000"/>
              </a:lnSpc>
              <a:spcBef>
                <a:spcPts val="100"/>
              </a:spcBef>
            </a:pPr>
            <a:r>
              <a:rPr dirty="0" sz="4000" spc="-15">
                <a:latin typeface="Calibri"/>
                <a:cs typeface="Calibri"/>
              </a:rPr>
              <a:t>Pesquisa científica: </a:t>
            </a:r>
            <a:r>
              <a:rPr dirty="0" sz="4000" spc="-10">
                <a:latin typeface="Calibri"/>
                <a:cs typeface="Calibri"/>
              </a:rPr>
              <a:t>fundamentos </a:t>
            </a:r>
            <a:r>
              <a:rPr dirty="0" sz="4000" spc="-5">
                <a:latin typeface="Calibri"/>
                <a:cs typeface="Calibri"/>
              </a:rPr>
              <a:t>do  </a:t>
            </a:r>
            <a:r>
              <a:rPr dirty="0" sz="4000" spc="-20">
                <a:latin typeface="Calibri"/>
                <a:cs typeface="Calibri"/>
              </a:rPr>
              <a:t>projeto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Que </a:t>
            </a:r>
            <a:r>
              <a:rPr dirty="0" spc="-10"/>
              <a:t>caminho </a:t>
            </a:r>
            <a:r>
              <a:rPr dirty="0" spc="-15"/>
              <a:t>temos</a:t>
            </a:r>
            <a:r>
              <a:rPr dirty="0" spc="5"/>
              <a:t> </a:t>
            </a:r>
            <a:r>
              <a:rPr dirty="0" spc="-15"/>
              <a:t>percorrido?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898" y="191044"/>
            <a:ext cx="44138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Produção</a:t>
            </a:r>
            <a:r>
              <a:rPr dirty="0" sz="4400" spc="-60"/>
              <a:t> </a:t>
            </a:r>
            <a:r>
              <a:rPr dirty="0" sz="4400" spc="-10"/>
              <a:t>Científica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12075"/>
            <a:ext cx="3028950" cy="1856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Calibri"/>
                <a:cs typeface="Calibri"/>
              </a:rPr>
              <a:t>Já são mais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35  </a:t>
            </a:r>
            <a:r>
              <a:rPr dirty="0" sz="2400" spc="-10">
                <a:latin typeface="Calibri"/>
                <a:cs typeface="Calibri"/>
              </a:rPr>
              <a:t>trabalhos científicos  produzidos, </a:t>
            </a:r>
            <a:r>
              <a:rPr dirty="0" sz="2400">
                <a:latin typeface="Calibri"/>
                <a:cs typeface="Calibri"/>
              </a:rPr>
              <a:t>sendo </a:t>
            </a:r>
            <a:r>
              <a:rPr dirty="0" sz="2400" spc="-5">
                <a:latin typeface="Calibri"/>
                <a:cs typeface="Calibri"/>
              </a:rPr>
              <a:t>26  </a:t>
            </a:r>
            <a:r>
              <a:rPr dirty="0" sz="2400">
                <a:latin typeface="Calibri"/>
                <a:cs typeface="Calibri"/>
              </a:rPr>
              <a:t>já </a:t>
            </a:r>
            <a:r>
              <a:rPr dirty="0" sz="2400" spc="-5">
                <a:latin typeface="Calibri"/>
                <a:cs typeface="Calibri"/>
              </a:rPr>
              <a:t>publicados desde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  </a:t>
            </a:r>
            <a:r>
              <a:rPr dirty="0" sz="2400" spc="-5">
                <a:latin typeface="Calibri"/>
                <a:cs typeface="Calibri"/>
              </a:rPr>
              <a:t>início </a:t>
            </a:r>
            <a:r>
              <a:rPr dirty="0" sz="2400">
                <a:latin typeface="Calibri"/>
                <a:cs typeface="Calibri"/>
              </a:rPr>
              <a:t>do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projeto.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0885" y="983997"/>
            <a:ext cx="4101071" cy="5468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30988" y="6515709"/>
            <a:ext cx="6337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www.cetic.br/media/docs/publicacoes/1/tic_cultura_2018_livro_eletronico.pdf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957705" marR="5080" indent="-1355725">
              <a:lnSpc>
                <a:spcPts val="4770"/>
              </a:lnSpc>
              <a:spcBef>
                <a:spcPts val="280"/>
              </a:spcBef>
            </a:pPr>
            <a:r>
              <a:rPr dirty="0" spc="-15"/>
              <a:t>Repositório </a:t>
            </a:r>
            <a:r>
              <a:rPr dirty="0" spc="-5"/>
              <a:t>de artigos </a:t>
            </a:r>
            <a:r>
              <a:rPr dirty="0" spc="-10"/>
              <a:t>publicados  </a:t>
            </a:r>
            <a:r>
              <a:rPr dirty="0" spc="-15"/>
              <a:t>produtos </a:t>
            </a:r>
            <a:r>
              <a:rPr dirty="0" spc="-5"/>
              <a:t>do</a:t>
            </a:r>
            <a:r>
              <a:rPr dirty="0" spc="-15"/>
              <a:t> </a:t>
            </a:r>
            <a:r>
              <a:rPr dirty="0" spc="-20"/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629" y="6453765"/>
            <a:ext cx="4220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Fonte:</a:t>
            </a:r>
            <a:r>
              <a:rPr dirty="0" sz="1800" spc="60"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https://pesquisa.tainacan.org/artigos/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68993"/>
            <a:ext cx="9144000" cy="4521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124" y="3307929"/>
            <a:ext cx="785812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  <a:tabLst>
                <a:tab pos="5184140" algn="l"/>
              </a:tabLst>
            </a:pPr>
            <a:r>
              <a:rPr dirty="0" sz="4000" spc="-15">
                <a:latin typeface="Calibri"/>
                <a:cs typeface="Calibri"/>
              </a:rPr>
              <a:t>Desenvolvimento </a:t>
            </a:r>
            <a:r>
              <a:rPr dirty="0" sz="4000" spc="-5">
                <a:latin typeface="Calibri"/>
                <a:cs typeface="Calibri"/>
              </a:rPr>
              <a:t>de </a:t>
            </a:r>
            <a:r>
              <a:rPr dirty="0" sz="4000" spc="-15">
                <a:latin typeface="Calibri"/>
                <a:cs typeface="Calibri"/>
              </a:rPr>
              <a:t>software </a:t>
            </a:r>
            <a:r>
              <a:rPr dirty="0" sz="4000">
                <a:latin typeface="Calibri"/>
                <a:cs typeface="Calibri"/>
              </a:rPr>
              <a:t>e </a:t>
            </a:r>
            <a:r>
              <a:rPr dirty="0" sz="4000" spc="-5">
                <a:latin typeface="Calibri"/>
                <a:cs typeface="Calibri"/>
              </a:rPr>
              <a:t>de  uma </a:t>
            </a:r>
            <a:r>
              <a:rPr dirty="0" sz="4000" spc="-10">
                <a:latin typeface="Calibri"/>
                <a:cs typeface="Calibri"/>
              </a:rPr>
              <a:t>comunidade </a:t>
            </a:r>
            <a:r>
              <a:rPr dirty="0" sz="4000" spc="-5">
                <a:latin typeface="Calibri"/>
                <a:cs typeface="Calibri"/>
              </a:rPr>
              <a:t>de usuários,  </a:t>
            </a:r>
            <a:r>
              <a:rPr dirty="0" sz="4000" spc="-10">
                <a:latin typeface="Calibri"/>
                <a:cs typeface="Calibri"/>
              </a:rPr>
              <a:t>pesquisadores,</a:t>
            </a:r>
            <a:r>
              <a:rPr dirty="0" sz="4000" spc="10">
                <a:latin typeface="Calibri"/>
                <a:cs typeface="Calibri"/>
              </a:rPr>
              <a:t> </a:t>
            </a:r>
            <a:r>
              <a:rPr dirty="0" sz="4000" spc="-25">
                <a:latin typeface="Calibri"/>
                <a:cs typeface="Calibri"/>
              </a:rPr>
              <a:t>gestores	</a:t>
            </a:r>
            <a:r>
              <a:rPr dirty="0" sz="4000">
                <a:latin typeface="Calibri"/>
                <a:cs typeface="Calibri"/>
              </a:rPr>
              <a:t>e</a:t>
            </a:r>
            <a:r>
              <a:rPr dirty="0" sz="4000" spc="-95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apoiadores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909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Que </a:t>
            </a:r>
            <a:r>
              <a:rPr dirty="0" spc="-10"/>
              <a:t>caminho </a:t>
            </a:r>
            <a:r>
              <a:rPr dirty="0" spc="-15"/>
              <a:t>temos</a:t>
            </a:r>
            <a:r>
              <a:rPr dirty="0" spc="5"/>
              <a:t> </a:t>
            </a:r>
            <a:r>
              <a:rPr dirty="0" spc="-15"/>
              <a:t>percorrido?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6794" marR="5080" indent="-101473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10"/>
              <a:t>solução </a:t>
            </a:r>
            <a:r>
              <a:rPr dirty="0" spc="-25"/>
              <a:t>para </a:t>
            </a:r>
            <a:r>
              <a:rPr dirty="0" spc="-15"/>
              <a:t>publicação </a:t>
            </a:r>
            <a:r>
              <a:rPr dirty="0" spc="-5"/>
              <a:t>de  dados </a:t>
            </a:r>
            <a:r>
              <a:rPr dirty="0"/>
              <a:t>e </a:t>
            </a:r>
            <a:r>
              <a:rPr dirty="0" spc="-25"/>
              <a:t>organização </a:t>
            </a:r>
            <a:r>
              <a:rPr dirty="0" spc="-5"/>
              <a:t>em</a:t>
            </a:r>
            <a:r>
              <a:rPr dirty="0" spc="-10"/>
              <a:t> </a:t>
            </a:r>
            <a:r>
              <a:rPr dirty="0" spc="-2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40501"/>
            <a:ext cx="9144000" cy="431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26794" marR="5080" indent="-101473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10"/>
              <a:t>solução </a:t>
            </a:r>
            <a:r>
              <a:rPr dirty="0" spc="-25"/>
              <a:t>para </a:t>
            </a:r>
            <a:r>
              <a:rPr dirty="0" spc="-15"/>
              <a:t>publicação </a:t>
            </a:r>
            <a:r>
              <a:rPr dirty="0" spc="-5"/>
              <a:t>de  dados </a:t>
            </a:r>
            <a:r>
              <a:rPr dirty="0"/>
              <a:t>e </a:t>
            </a:r>
            <a:r>
              <a:rPr dirty="0" spc="-25"/>
              <a:t>organização </a:t>
            </a:r>
            <a:r>
              <a:rPr dirty="0" spc="-5"/>
              <a:t>em</a:t>
            </a:r>
            <a:r>
              <a:rPr dirty="0" spc="-10"/>
              <a:t> </a:t>
            </a:r>
            <a:r>
              <a:rPr dirty="0" spc="-2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1333500" y="2018258"/>
            <a:ext cx="63119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51280" marR="5080" indent="-13201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25"/>
              <a:t>vantagens para </a:t>
            </a:r>
            <a:r>
              <a:rPr dirty="0"/>
              <a:t>a </a:t>
            </a:r>
            <a:r>
              <a:rPr dirty="0" spc="-15"/>
              <a:t>realidade  </a:t>
            </a:r>
            <a:r>
              <a:rPr dirty="0" spc="-5"/>
              <a:t>das </a:t>
            </a:r>
            <a:r>
              <a:rPr dirty="0" spc="-15"/>
              <a:t>instituições </a:t>
            </a:r>
            <a:r>
              <a:rPr dirty="0" spc="-5"/>
              <a:t>de</a:t>
            </a:r>
            <a:r>
              <a:rPr dirty="0" spc="-15"/>
              <a:t> </a:t>
            </a:r>
            <a:r>
              <a:rPr dirty="0" spc="-20"/>
              <a:t>cultura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921625" cy="4217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9017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Permite </a:t>
            </a:r>
            <a:r>
              <a:rPr dirty="0" sz="3200" spc="-20">
                <a:latin typeface="Calibri"/>
                <a:cs typeface="Calibri"/>
              </a:rPr>
              <a:t>integrar </a:t>
            </a:r>
            <a:r>
              <a:rPr dirty="0" sz="3200" spc="-10">
                <a:latin typeface="Calibri"/>
                <a:cs typeface="Calibri"/>
              </a:rPr>
              <a:t>site </a:t>
            </a:r>
            <a:r>
              <a:rPr dirty="0" sz="3200" spc="-5">
                <a:latin typeface="Calibri"/>
                <a:cs typeface="Calibri"/>
              </a:rPr>
              <a:t>institucional </a:t>
            </a:r>
            <a:r>
              <a:rPr dirty="0" sz="3200">
                <a:latin typeface="Calibri"/>
                <a:cs typeface="Calibri"/>
              </a:rPr>
              <a:t>e </a:t>
            </a:r>
            <a:r>
              <a:rPr dirty="0" sz="3200" spc="-20">
                <a:latin typeface="Calibri"/>
                <a:cs typeface="Calibri"/>
              </a:rPr>
              <a:t>gestão </a:t>
            </a:r>
            <a:r>
              <a:rPr dirty="0" sz="3200" spc="5">
                <a:latin typeface="Calibri"/>
                <a:cs typeface="Calibri"/>
              </a:rPr>
              <a:t>de  </a:t>
            </a:r>
            <a:r>
              <a:rPr dirty="0" sz="3200" spc="-5">
                <a:latin typeface="Calibri"/>
                <a:cs typeface="Calibri"/>
              </a:rPr>
              <a:t>acervos em </a:t>
            </a:r>
            <a:r>
              <a:rPr dirty="0" sz="3200">
                <a:latin typeface="Calibri"/>
                <a:cs typeface="Calibri"/>
              </a:rPr>
              <a:t>uma </a:t>
            </a:r>
            <a:r>
              <a:rPr dirty="0" sz="3200" spc="-5">
                <a:latin typeface="Calibri"/>
                <a:cs typeface="Calibri"/>
              </a:rPr>
              <a:t>única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solução;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Integra </a:t>
            </a:r>
            <a:r>
              <a:rPr dirty="0" sz="3200" spc="-15">
                <a:latin typeface="Calibri"/>
                <a:cs typeface="Calibri"/>
              </a:rPr>
              <a:t>facilmente </a:t>
            </a:r>
            <a:r>
              <a:rPr dirty="0" sz="3200" spc="-10">
                <a:latin typeface="Calibri"/>
                <a:cs typeface="Calibri"/>
              </a:rPr>
              <a:t>com </a:t>
            </a:r>
            <a:r>
              <a:rPr dirty="0" sz="3200" spc="-15">
                <a:latin typeface="Calibri"/>
                <a:cs typeface="Calibri"/>
              </a:rPr>
              <a:t>redes </a:t>
            </a:r>
            <a:r>
              <a:rPr dirty="0" sz="3200">
                <a:latin typeface="Calibri"/>
                <a:cs typeface="Calibri"/>
              </a:rPr>
              <a:t>e mídias </a:t>
            </a:r>
            <a:r>
              <a:rPr dirty="0" sz="3200" spc="-5">
                <a:latin typeface="Calibri"/>
                <a:cs typeface="Calibri"/>
              </a:rPr>
              <a:t>sociais,  </a:t>
            </a:r>
            <a:r>
              <a:rPr dirty="0" sz="3200" spc="-10">
                <a:latin typeface="Calibri"/>
                <a:cs typeface="Calibri"/>
              </a:rPr>
              <a:t>facilitando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0">
                <a:latin typeface="Calibri"/>
                <a:cs typeface="Calibri"/>
              </a:rPr>
              <a:t>circulação </a:t>
            </a:r>
            <a:r>
              <a:rPr dirty="0" sz="3200">
                <a:latin typeface="Calibri"/>
                <a:cs typeface="Calibri"/>
              </a:rPr>
              <a:t>da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informação;</a:t>
            </a:r>
            <a:endParaRPr sz="3200">
              <a:latin typeface="Calibri"/>
              <a:cs typeface="Calibri"/>
            </a:endParaRPr>
          </a:p>
          <a:p>
            <a:pPr marL="355600" marR="1404620" indent="-3429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Facilita </a:t>
            </a:r>
            <a:r>
              <a:rPr dirty="0" sz="3200" spc="-5">
                <a:latin typeface="Calibri"/>
                <a:cs typeface="Calibri"/>
              </a:rPr>
              <a:t>publicação </a:t>
            </a:r>
            <a:r>
              <a:rPr dirty="0" sz="3200">
                <a:latin typeface="Calibri"/>
                <a:cs typeface="Calibri"/>
              </a:rPr>
              <a:t>de dados </a:t>
            </a:r>
            <a:r>
              <a:rPr dirty="0" sz="3200" spc="-10">
                <a:latin typeface="Calibri"/>
                <a:cs typeface="Calibri"/>
              </a:rPr>
              <a:t>ligados </a:t>
            </a:r>
            <a:r>
              <a:rPr dirty="0" sz="3200">
                <a:latin typeface="Calibri"/>
                <a:cs typeface="Calibri"/>
              </a:rPr>
              <a:t>e  </a:t>
            </a:r>
            <a:r>
              <a:rPr dirty="0" sz="3200" spc="-10">
                <a:latin typeface="Calibri"/>
                <a:cs typeface="Calibri"/>
              </a:rPr>
              <a:t>semânticos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5">
                <a:latin typeface="Calibri"/>
                <a:cs typeface="Calibri"/>
              </a:rPr>
              <a:t>forma fácil 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simples;</a:t>
            </a:r>
            <a:endParaRPr sz="3200">
              <a:latin typeface="Calibri"/>
              <a:cs typeface="Calibri"/>
            </a:endParaRPr>
          </a:p>
          <a:p>
            <a:pPr marL="355600" marR="42481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Facilita contratação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0">
                <a:latin typeface="Calibri"/>
                <a:cs typeface="Calibri"/>
              </a:rPr>
              <a:t>profissionais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20">
                <a:latin typeface="Calibri"/>
                <a:cs typeface="Calibri"/>
              </a:rPr>
              <a:t>baixo  </a:t>
            </a:r>
            <a:r>
              <a:rPr dirty="0" sz="3200" spc="-15">
                <a:latin typeface="Calibri"/>
                <a:cs typeface="Calibri"/>
              </a:rPr>
              <a:t>custo: </a:t>
            </a:r>
            <a:r>
              <a:rPr dirty="0" sz="3200">
                <a:latin typeface="Calibri"/>
                <a:cs typeface="Calibri"/>
              </a:rPr>
              <a:t>amplo </a:t>
            </a:r>
            <a:r>
              <a:rPr dirty="0" sz="3200" spc="-15">
                <a:latin typeface="Calibri"/>
                <a:cs typeface="Calibri"/>
              </a:rPr>
              <a:t>mercado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brasileiro.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649" y="339722"/>
            <a:ext cx="7739842" cy="5243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995" y="6057866"/>
            <a:ext cx="4797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www.youtube.com/watch?v=6q42dlcwW5g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1903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598" y="126728"/>
            <a:ext cx="6789031" cy="6101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641" y="24902"/>
            <a:ext cx="51549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Documentação:</a:t>
            </a:r>
            <a:r>
              <a:rPr dirty="0" spc="-60"/>
              <a:t> </a:t>
            </a:r>
            <a:r>
              <a:rPr dirty="0" spc="-35"/>
              <a:t>Tutoriais</a:t>
            </a:r>
          </a:p>
        </p:txBody>
      </p:sp>
      <p:sp>
        <p:nvSpPr>
          <p:cNvPr id="3" name="object 3"/>
          <p:cNvSpPr/>
          <p:nvPr/>
        </p:nvSpPr>
        <p:spPr>
          <a:xfrm>
            <a:off x="1653854" y="752496"/>
            <a:ext cx="5786184" cy="5535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56729" y="6309217"/>
            <a:ext cx="3462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https://tainacan.org/documentacao/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045" y="1266615"/>
            <a:ext cx="8004809" cy="3679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2445" indent="-500380">
              <a:lnSpc>
                <a:spcPts val="4785"/>
              </a:lnSpc>
              <a:spcBef>
                <a:spcPts val="100"/>
              </a:spcBef>
              <a:buAutoNum type="arabicPeriod"/>
              <a:tabLst>
                <a:tab pos="513080" algn="l"/>
              </a:tabLst>
            </a:pPr>
            <a:r>
              <a:rPr dirty="0" sz="4000">
                <a:latin typeface="Calibri"/>
                <a:cs typeface="Calibri"/>
              </a:rPr>
              <a:t>O </a:t>
            </a:r>
            <a:r>
              <a:rPr dirty="0" sz="4000" spc="-5">
                <a:latin typeface="Calibri"/>
                <a:cs typeface="Calibri"/>
              </a:rPr>
              <a:t>que </a:t>
            </a:r>
            <a:r>
              <a:rPr dirty="0" sz="4000" spc="-10">
                <a:latin typeface="Calibri"/>
                <a:cs typeface="Calibri"/>
              </a:rPr>
              <a:t>queremos</a:t>
            </a:r>
            <a:r>
              <a:rPr dirty="0" sz="4000" spc="-35">
                <a:latin typeface="Calibri"/>
                <a:cs typeface="Calibri"/>
              </a:rPr>
              <a:t> </a:t>
            </a:r>
            <a:r>
              <a:rPr dirty="0" sz="4000" spc="-15">
                <a:latin typeface="Calibri"/>
                <a:cs typeface="Calibri"/>
              </a:rPr>
              <a:t>resolver?</a:t>
            </a:r>
            <a:endParaRPr sz="4000">
              <a:latin typeface="Calibri"/>
              <a:cs typeface="Calibri"/>
            </a:endParaRPr>
          </a:p>
          <a:p>
            <a:pPr marL="12700" marR="5080">
              <a:lnSpc>
                <a:spcPts val="4830"/>
              </a:lnSpc>
              <a:spcBef>
                <a:spcPts val="120"/>
              </a:spcBef>
              <a:buAutoNum type="arabicPeriod"/>
              <a:tabLst>
                <a:tab pos="513080" algn="l"/>
              </a:tabLst>
            </a:pPr>
            <a:r>
              <a:rPr dirty="0" sz="4000" spc="-5">
                <a:latin typeface="Calibri"/>
                <a:cs typeface="Calibri"/>
              </a:rPr>
              <a:t>Que </a:t>
            </a:r>
            <a:r>
              <a:rPr dirty="0" sz="4000" spc="-10">
                <a:latin typeface="Calibri"/>
                <a:cs typeface="Calibri"/>
              </a:rPr>
              <a:t>caminho temos </a:t>
            </a:r>
            <a:r>
              <a:rPr dirty="0" sz="4000" spc="-15">
                <a:latin typeface="Calibri"/>
                <a:cs typeface="Calibri"/>
              </a:rPr>
              <a:t>percorrido </a:t>
            </a:r>
            <a:r>
              <a:rPr dirty="0" sz="4000" spc="-25">
                <a:latin typeface="Calibri"/>
                <a:cs typeface="Calibri"/>
              </a:rPr>
              <a:t>para  </a:t>
            </a:r>
            <a:r>
              <a:rPr dirty="0" sz="4000" spc="-5">
                <a:latin typeface="Calibri"/>
                <a:cs typeface="Calibri"/>
              </a:rPr>
              <a:t>isso?</a:t>
            </a:r>
            <a:endParaRPr sz="4000">
              <a:latin typeface="Calibri"/>
              <a:cs typeface="Calibri"/>
            </a:endParaRPr>
          </a:p>
          <a:p>
            <a:pPr marL="512445" indent="-500380">
              <a:lnSpc>
                <a:spcPts val="4635"/>
              </a:lnSpc>
              <a:buAutoNum type="arabicPeriod"/>
              <a:tabLst>
                <a:tab pos="513080" algn="l"/>
              </a:tabLst>
            </a:pPr>
            <a:r>
              <a:rPr dirty="0" sz="4000" spc="-5">
                <a:latin typeface="Calibri"/>
                <a:cs typeface="Calibri"/>
              </a:rPr>
              <a:t>Que </a:t>
            </a:r>
            <a:r>
              <a:rPr dirty="0" sz="4000" spc="-15">
                <a:latin typeface="Calibri"/>
                <a:cs typeface="Calibri"/>
              </a:rPr>
              <a:t>resultados </a:t>
            </a:r>
            <a:r>
              <a:rPr dirty="0" sz="4000" spc="-10">
                <a:latin typeface="Calibri"/>
                <a:cs typeface="Calibri"/>
              </a:rPr>
              <a:t>temos</a:t>
            </a:r>
            <a:r>
              <a:rPr dirty="0" sz="4000" spc="-30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obtido?</a:t>
            </a:r>
            <a:endParaRPr sz="4000">
              <a:latin typeface="Calibri"/>
              <a:cs typeface="Calibri"/>
            </a:endParaRPr>
          </a:p>
          <a:p>
            <a:pPr marL="512445" indent="-500380">
              <a:lnSpc>
                <a:spcPts val="4785"/>
              </a:lnSpc>
              <a:buAutoNum type="arabicPeriod"/>
              <a:tabLst>
                <a:tab pos="513080" algn="l"/>
              </a:tabLst>
            </a:pPr>
            <a:r>
              <a:rPr dirty="0" sz="4000" spc="-5">
                <a:latin typeface="Calibri"/>
                <a:cs typeface="Calibri"/>
              </a:rPr>
              <a:t>Que oportunidades </a:t>
            </a:r>
            <a:r>
              <a:rPr dirty="0" sz="4000">
                <a:latin typeface="Calibri"/>
                <a:cs typeface="Calibri"/>
              </a:rPr>
              <a:t>o </a:t>
            </a:r>
            <a:r>
              <a:rPr dirty="0" sz="4000" spc="-20">
                <a:latin typeface="Calibri"/>
                <a:cs typeface="Calibri"/>
              </a:rPr>
              <a:t>projeto</a:t>
            </a:r>
            <a:r>
              <a:rPr dirty="0" sz="4000" spc="-70">
                <a:latin typeface="Calibri"/>
                <a:cs typeface="Calibri"/>
              </a:rPr>
              <a:t> </a:t>
            </a:r>
            <a:r>
              <a:rPr dirty="0" sz="4000" spc="-25">
                <a:latin typeface="Calibri"/>
                <a:cs typeface="Calibri"/>
              </a:rPr>
              <a:t>gera?</a:t>
            </a:r>
            <a:endParaRPr sz="4000">
              <a:latin typeface="Calibri"/>
              <a:cs typeface="Calibri"/>
            </a:endParaRPr>
          </a:p>
          <a:p>
            <a:pPr marL="512445" indent="-500380">
              <a:lnSpc>
                <a:spcPts val="4785"/>
              </a:lnSpc>
              <a:buAutoNum type="arabicPeriod"/>
              <a:tabLst>
                <a:tab pos="513080" algn="l"/>
              </a:tabLst>
            </a:pPr>
            <a:r>
              <a:rPr dirty="0" sz="4000">
                <a:latin typeface="Calibri"/>
                <a:cs typeface="Calibri"/>
              </a:rPr>
              <a:t>O </a:t>
            </a:r>
            <a:r>
              <a:rPr dirty="0" sz="4000" spc="-5">
                <a:latin typeface="Calibri"/>
                <a:cs typeface="Calibri"/>
              </a:rPr>
              <a:t>que ainda </a:t>
            </a:r>
            <a:r>
              <a:rPr dirty="0" sz="4000" spc="-10">
                <a:latin typeface="Calibri"/>
                <a:cs typeface="Calibri"/>
              </a:rPr>
              <a:t>precisamos</a:t>
            </a:r>
            <a:r>
              <a:rPr dirty="0" sz="4000" spc="-55">
                <a:latin typeface="Calibri"/>
                <a:cs typeface="Calibri"/>
              </a:rPr>
              <a:t> </a:t>
            </a:r>
            <a:r>
              <a:rPr dirty="0" sz="4000" spc="-30">
                <a:latin typeface="Calibri"/>
                <a:cs typeface="Calibri"/>
              </a:rPr>
              <a:t>fazer?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1545" y="24902"/>
            <a:ext cx="61906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Documentação: </a:t>
            </a:r>
            <a:r>
              <a:rPr dirty="0" spc="-5"/>
              <a:t>Wiki de</a:t>
            </a:r>
            <a:r>
              <a:rPr dirty="0" spc="-55"/>
              <a:t> </a:t>
            </a:r>
            <a:r>
              <a:rPr dirty="0" spc="-5"/>
              <a:t>ajuda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729" y="6309217"/>
            <a:ext cx="2414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https://wiki.tainacan.org/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3580" y="789829"/>
            <a:ext cx="5966730" cy="5281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1692" y="0"/>
            <a:ext cx="5351780" cy="124079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019810" marR="5080" indent="-1007744">
              <a:lnSpc>
                <a:spcPts val="4770"/>
              </a:lnSpc>
              <a:spcBef>
                <a:spcPts val="280"/>
              </a:spcBef>
            </a:pPr>
            <a:r>
              <a:rPr dirty="0" spc="-15"/>
              <a:t>Documentação: </a:t>
            </a:r>
            <a:r>
              <a:rPr dirty="0" spc="-20"/>
              <a:t>Facebook  </a:t>
            </a:r>
            <a:r>
              <a:rPr dirty="0" spc="-5"/>
              <a:t>(505</a:t>
            </a:r>
            <a:r>
              <a:rPr dirty="0" spc="-20"/>
              <a:t> </a:t>
            </a:r>
            <a:r>
              <a:rPr dirty="0" spc="-10"/>
              <a:t>seguidores)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729" y="6309217"/>
            <a:ext cx="3892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www.facebook.com/tainacan.l3p/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7989" y="1214083"/>
            <a:ext cx="7228702" cy="5085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405" y="0"/>
            <a:ext cx="589153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53235" marR="5080" indent="-174117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Documentação: </a:t>
            </a:r>
            <a:r>
              <a:rPr dirty="0" spc="-40"/>
              <a:t>Twitter </a:t>
            </a:r>
            <a:r>
              <a:rPr dirty="0" spc="-5"/>
              <a:t>(208  </a:t>
            </a:r>
            <a:r>
              <a:rPr dirty="0" spc="-10"/>
              <a:t>seguidores)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729" y="6408073"/>
            <a:ext cx="3088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https://twitter.com/tainacan_l3p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43328"/>
            <a:ext cx="9144000" cy="4879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786" y="210256"/>
            <a:ext cx="790638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Suporte: </a:t>
            </a:r>
            <a:r>
              <a:rPr dirty="0" spc="-25"/>
              <a:t>Lista </a:t>
            </a:r>
            <a:r>
              <a:rPr dirty="0" spc="-5"/>
              <a:t>de Email (87</a:t>
            </a:r>
            <a:r>
              <a:rPr dirty="0" spc="-15"/>
              <a:t> assinantes)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729" y="6408073"/>
            <a:ext cx="4004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https://lists.riseup.net/www/info/tainacan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01779"/>
            <a:ext cx="9144000" cy="492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3095" y="210256"/>
            <a:ext cx="526796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Desenvolvimento:</a:t>
            </a:r>
            <a:r>
              <a:rPr dirty="0" spc="-55"/>
              <a:t> </a:t>
            </a:r>
            <a:r>
              <a:rPr dirty="0" spc="-5"/>
              <a:t>Github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729" y="6408073"/>
            <a:ext cx="35496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https://github.com/tainacan/tainacan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67978"/>
            <a:ext cx="9144000" cy="492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3801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https://wordpress.org/plugins/tainacan/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9800"/>
            <a:ext cx="9144000" cy="4973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4728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https://wordpress.org/themes/tainacan-interface/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2001" y="183149"/>
            <a:ext cx="6869603" cy="5934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7021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Instala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atualiza </a:t>
            </a: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-5">
                <a:latin typeface="Calibri"/>
                <a:cs typeface="Calibri"/>
              </a:rPr>
              <a:t>plugin </a:t>
            </a:r>
            <a:r>
              <a:rPr dirty="0" sz="1800" spc="-15">
                <a:latin typeface="Calibri"/>
                <a:cs typeface="Calibri"/>
              </a:rPr>
              <a:t>diretamente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painel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controle </a:t>
            </a:r>
            <a:r>
              <a:rPr dirty="0" sz="1800">
                <a:latin typeface="Calibri"/>
                <a:cs typeface="Calibri"/>
              </a:rPr>
              <a:t>do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96868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6926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Instala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atualiza </a:t>
            </a: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-10">
                <a:latin typeface="Calibri"/>
                <a:cs typeface="Calibri"/>
              </a:rPr>
              <a:t>tema </a:t>
            </a:r>
            <a:r>
              <a:rPr dirty="0" sz="1800" spc="-15">
                <a:latin typeface="Calibri"/>
                <a:cs typeface="Calibri"/>
              </a:rPr>
              <a:t>diretamente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painel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controle </a:t>
            </a:r>
            <a:r>
              <a:rPr dirty="0" sz="1800">
                <a:latin typeface="Calibri"/>
                <a:cs typeface="Calibri"/>
              </a:rPr>
              <a:t>do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99731"/>
            <a:ext cx="9144000" cy="345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31" y="464312"/>
            <a:ext cx="64242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/>
              <a:t>Painel </a:t>
            </a:r>
            <a:r>
              <a:rPr dirty="0" sz="4400"/>
              <a:t>de </a:t>
            </a:r>
            <a:r>
              <a:rPr dirty="0" sz="4400" spc="-20"/>
              <a:t>controle</a:t>
            </a:r>
            <a:r>
              <a:rPr dirty="0" sz="4400" spc="5"/>
              <a:t> </a:t>
            </a:r>
            <a:r>
              <a:rPr dirty="0" sz="4400" spc="-30"/>
              <a:t>interativo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551005"/>
            <a:ext cx="8965144" cy="3495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433" y="3032149"/>
            <a:ext cx="61290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FF0000"/>
                </a:solidFill>
                <a:latin typeface="Calibri"/>
                <a:cs typeface="Calibri"/>
              </a:rPr>
              <a:t>O que </a:t>
            </a:r>
            <a:r>
              <a:rPr dirty="0" sz="4400" spc="-10" b="1">
                <a:solidFill>
                  <a:srgbClr val="FF0000"/>
                </a:solidFill>
                <a:latin typeface="Calibri"/>
                <a:cs typeface="Calibri"/>
              </a:rPr>
              <a:t>queremos</a:t>
            </a:r>
            <a:r>
              <a:rPr dirty="0" sz="4400" spc="-8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400" spc="-15" b="1">
                <a:solidFill>
                  <a:srgbClr val="FF0000"/>
                </a:solidFill>
                <a:latin typeface="Calibri"/>
                <a:cs typeface="Calibri"/>
              </a:rPr>
              <a:t>resolver?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241040" marR="5080" indent="-310070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Editor </a:t>
            </a:r>
            <a:r>
              <a:rPr dirty="0" spc="-5"/>
              <a:t>de </a:t>
            </a:r>
            <a:r>
              <a:rPr dirty="0" spc="-15"/>
              <a:t>metadados: </a:t>
            </a:r>
            <a:r>
              <a:rPr dirty="0" spc="-5"/>
              <a:t>crie seu </a:t>
            </a:r>
            <a:r>
              <a:rPr dirty="0" spc="-15"/>
              <a:t>próprio  </a:t>
            </a:r>
            <a:r>
              <a:rPr dirty="0" spc="-5"/>
              <a:t>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108200" y="1879600"/>
            <a:ext cx="48133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64320"/>
            <a:ext cx="62630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Em torno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2800" b="1">
                <a:latin typeface="Calibri"/>
                <a:cs typeface="Calibri"/>
              </a:rPr>
              <a:t>1583 </a:t>
            </a:r>
            <a:r>
              <a:rPr dirty="0" sz="2800" spc="-5" b="1">
                <a:latin typeface="Calibri"/>
                <a:cs typeface="Calibri"/>
              </a:rPr>
              <a:t>downloads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10">
                <a:latin typeface="Calibri"/>
                <a:cs typeface="Calibri"/>
              </a:rPr>
              <a:t>software </a:t>
            </a:r>
            <a:r>
              <a:rPr dirty="0" sz="1800" spc="-15">
                <a:latin typeface="Calibri"/>
                <a:cs typeface="Calibri"/>
              </a:rPr>
              <a:t>até</a:t>
            </a:r>
            <a:r>
              <a:rPr dirty="0" sz="1800" spc="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maio/2019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2900" y="1644650"/>
            <a:ext cx="5816600" cy="349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dirty="0" spc="-15"/>
              <a:t>rede </a:t>
            </a:r>
            <a:r>
              <a:rPr dirty="0" spc="-5"/>
              <a:t>em</a:t>
            </a:r>
            <a:r>
              <a:rPr dirty="0" spc="-65"/>
              <a:t> </a:t>
            </a:r>
            <a:r>
              <a:rPr dirty="0" spc="-15"/>
              <a:t>formação…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4335" y="2355741"/>
            <a:ext cx="702183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1">
                <a:solidFill>
                  <a:srgbClr val="FF0000"/>
                </a:solidFill>
                <a:latin typeface="Calibri"/>
                <a:cs typeface="Calibri"/>
              </a:rPr>
              <a:t>Que </a:t>
            </a:r>
            <a:r>
              <a:rPr dirty="0" sz="4400" spc="-15" b="1">
                <a:solidFill>
                  <a:srgbClr val="FF0000"/>
                </a:solidFill>
                <a:latin typeface="Calibri"/>
                <a:cs typeface="Calibri"/>
              </a:rPr>
              <a:t>resultados temos</a:t>
            </a:r>
            <a:r>
              <a:rPr dirty="0" sz="4400" spc="-4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400" spc="-5" b="1">
                <a:solidFill>
                  <a:srgbClr val="FF0000"/>
                </a:solidFill>
                <a:latin typeface="Calibri"/>
                <a:cs typeface="Calibri"/>
              </a:rPr>
              <a:t>obtido?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8" y="53989"/>
            <a:ext cx="74409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Contexto </a:t>
            </a:r>
            <a:r>
              <a:rPr dirty="0" spc="-15"/>
              <a:t>atual: </a:t>
            </a:r>
            <a:r>
              <a:rPr dirty="0"/>
              <a:t>a </a:t>
            </a:r>
            <a:r>
              <a:rPr dirty="0" spc="-15"/>
              <a:t>rede </a:t>
            </a:r>
            <a:r>
              <a:rPr dirty="0" spc="-5"/>
              <a:t>em</a:t>
            </a:r>
            <a:r>
              <a:rPr dirty="0" spc="-15"/>
              <a:t> formação</a:t>
            </a:r>
          </a:p>
        </p:txBody>
      </p:sp>
      <p:sp>
        <p:nvSpPr>
          <p:cNvPr id="3" name="object 3"/>
          <p:cNvSpPr/>
          <p:nvPr/>
        </p:nvSpPr>
        <p:spPr>
          <a:xfrm>
            <a:off x="2383800" y="826754"/>
            <a:ext cx="4295165" cy="5797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818" y="54464"/>
            <a:ext cx="697738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O que </a:t>
            </a:r>
            <a:r>
              <a:rPr dirty="0" sz="3200" spc="-10"/>
              <a:t>temos </a:t>
            </a:r>
            <a:r>
              <a:rPr dirty="0" sz="3200" spc="-20"/>
              <a:t>feito: </a:t>
            </a:r>
            <a:r>
              <a:rPr dirty="0" sz="3200" spc="-10"/>
              <a:t>parcerias</a:t>
            </a:r>
            <a:r>
              <a:rPr dirty="0" sz="3200" spc="30"/>
              <a:t> </a:t>
            </a:r>
            <a:r>
              <a:rPr dirty="0" sz="3200" spc="-5"/>
              <a:t>institucionais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9088" y="1218510"/>
            <a:ext cx="2842163" cy="1140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39204" y="1104996"/>
            <a:ext cx="1732346" cy="1718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33794" y="1048566"/>
            <a:ext cx="2125318" cy="2125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3096" y="2998764"/>
            <a:ext cx="1554609" cy="1723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60939" y="3292038"/>
            <a:ext cx="3589265" cy="1349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9349" y="3404138"/>
            <a:ext cx="2861910" cy="13892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693" y="5834210"/>
            <a:ext cx="864904" cy="698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9456" y="5646130"/>
            <a:ext cx="593096" cy="914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33511" y="5263578"/>
            <a:ext cx="1010283" cy="14911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90143" y="5679230"/>
            <a:ext cx="1073317" cy="8303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04250" y="5508955"/>
            <a:ext cx="1208003" cy="1159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08684" y="5536944"/>
            <a:ext cx="1048158" cy="1274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29849" y="5568540"/>
            <a:ext cx="1131426" cy="11314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895245" y="5619129"/>
            <a:ext cx="1248753" cy="9760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269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http://revista.cultura.gov.br/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7828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0"/>
              <a:t>Revista </a:t>
            </a:r>
            <a:r>
              <a:rPr dirty="0" sz="4400" spc="-5"/>
              <a:t>Filme</a:t>
            </a:r>
            <a:r>
              <a:rPr dirty="0" sz="4400" spc="-35"/>
              <a:t> </a:t>
            </a:r>
            <a:r>
              <a:rPr dirty="0" sz="4400" spc="-15"/>
              <a:t>Cultura</a:t>
            </a:r>
            <a:endParaRPr sz="4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3403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http://programadora.cultura.gov.br/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626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/>
              <a:t>Programadora</a:t>
            </a:r>
            <a:r>
              <a:rPr dirty="0" sz="4400" spc="-10"/>
              <a:t> </a:t>
            </a:r>
            <a:r>
              <a:rPr dirty="0" sz="4400" spc="-20"/>
              <a:t>Brasil</a:t>
            </a:r>
            <a:endParaRPr sz="4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58394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 spc="-15"/>
              <a:t>Histórico</a:t>
            </a:r>
            <a:r>
              <a:rPr dirty="0" sz="4400" spc="-50"/>
              <a:t> </a:t>
            </a:r>
            <a:r>
              <a:rPr dirty="0" sz="4400"/>
              <a:t>Nacional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139656"/>
            <a:ext cx="553148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dirty="0" sz="1800" spc="-10">
                <a:latin typeface="Calibri"/>
                <a:cs typeface="Calibri"/>
              </a:rPr>
              <a:t>Migração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base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dados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5">
                <a:latin typeface="Calibri"/>
                <a:cs typeface="Calibri"/>
              </a:rPr>
              <a:t>melhorias </a:t>
            </a:r>
            <a:r>
              <a:rPr dirty="0" sz="1800">
                <a:latin typeface="Calibri"/>
                <a:cs typeface="Calibri"/>
              </a:rPr>
              <a:t>na </a:t>
            </a:r>
            <a:r>
              <a:rPr dirty="0" sz="1800" spc="-10">
                <a:latin typeface="Calibri"/>
                <a:cs typeface="Calibri"/>
              </a:rPr>
              <a:t>documentação 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http://mhn.acervos.museus.gov.br/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536" y="924984"/>
            <a:ext cx="7437022" cy="5073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35839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/>
              <a:t>do</a:t>
            </a:r>
            <a:r>
              <a:rPr dirty="0" sz="4400" spc="-60"/>
              <a:t> </a:t>
            </a:r>
            <a:r>
              <a:rPr dirty="0" sz="4400"/>
              <a:t>Indio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552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http://tainacan.museudoindio.gov.br/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50900"/>
            <a:ext cx="9144000" cy="5150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179260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F</a:t>
            </a:r>
            <a:r>
              <a:rPr dirty="0" sz="4400" spc="-5"/>
              <a:t>un</a:t>
            </a:r>
            <a:r>
              <a:rPr dirty="0" sz="4400" spc="5"/>
              <a:t>a</a:t>
            </a:r>
            <a:r>
              <a:rPr dirty="0" sz="4400"/>
              <a:t>r</a:t>
            </a:r>
            <a:r>
              <a:rPr dirty="0" sz="4400" spc="-45"/>
              <a:t>t</a:t>
            </a:r>
            <a:r>
              <a:rPr dirty="0" sz="440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473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http://www.funarte.gov.br/colecoes/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3882" y="1197024"/>
            <a:ext cx="8375989" cy="4982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4283" y="464312"/>
            <a:ext cx="30759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Motivações...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874"/>
            <a:ext cx="7958455" cy="502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5">
                <a:latin typeface="Calibri"/>
                <a:cs typeface="Calibri"/>
              </a:rPr>
              <a:t>Principal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motivação:</a:t>
            </a:r>
            <a:endParaRPr sz="2700">
              <a:latin typeface="Calibri"/>
              <a:cs typeface="Calibri"/>
            </a:endParaRPr>
          </a:p>
          <a:p>
            <a:pPr lvl="1" marL="755650" marR="225425" indent="-285750">
              <a:lnSpc>
                <a:spcPct val="79900"/>
              </a:lnSpc>
              <a:spcBef>
                <a:spcPts val="60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disponibilizar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documentação </a:t>
            </a:r>
            <a:r>
              <a:rPr dirty="0" sz="2400" spc="-5">
                <a:latin typeface="Calibri"/>
                <a:cs typeface="Calibri"/>
              </a:rPr>
              <a:t>dos museus </a:t>
            </a:r>
            <a:r>
              <a:rPr dirty="0" sz="2400" spc="-10">
                <a:latin typeface="Calibri"/>
                <a:cs typeface="Calibri"/>
              </a:rPr>
              <a:t>brasileiros  </a:t>
            </a: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pesquisa,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consulta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e acesso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modo </a:t>
            </a:r>
            <a:r>
              <a:rPr dirty="0" sz="2400" spc="-10">
                <a:latin typeface="Calibri"/>
                <a:cs typeface="Calibri"/>
              </a:rPr>
              <a:t>livre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5">
                <a:latin typeface="Calibri"/>
                <a:cs typeface="Calibri"/>
              </a:rPr>
              <a:t>aberto  </a:t>
            </a:r>
            <a:r>
              <a:rPr dirty="0" sz="2400">
                <a:latin typeface="Calibri"/>
                <a:cs typeface="Calibri"/>
              </a:rPr>
              <a:t>na</a:t>
            </a:r>
            <a:r>
              <a:rPr dirty="0" sz="2400" spc="-10">
                <a:latin typeface="Calibri"/>
                <a:cs typeface="Calibri"/>
              </a:rPr>
              <a:t> Internet;</a:t>
            </a:r>
            <a:endParaRPr sz="2400">
              <a:latin typeface="Calibri"/>
              <a:cs typeface="Calibri"/>
            </a:endParaRPr>
          </a:p>
          <a:p>
            <a:pPr lvl="1" marL="755650" marR="134620" indent="-285750">
              <a:lnSpc>
                <a:spcPct val="799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5" b="1">
                <a:solidFill>
                  <a:srgbClr val="FF0000"/>
                </a:solidFill>
                <a:latin typeface="Calibri"/>
                <a:cs typeface="Calibri"/>
              </a:rPr>
              <a:t>Gerar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serviço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de busca </a:t>
            </a:r>
            <a:r>
              <a:rPr dirty="0" sz="2400" spc="-15" b="1">
                <a:solidFill>
                  <a:srgbClr val="FF0000"/>
                </a:solidFill>
                <a:latin typeface="Calibri"/>
                <a:cs typeface="Calibri"/>
              </a:rPr>
              <a:t>integrada</a:t>
            </a:r>
            <a:r>
              <a:rPr dirty="0" sz="2400" spc="-15">
                <a:latin typeface="Calibri"/>
                <a:cs typeface="Calibri"/>
              </a:rPr>
              <a:t>, </a:t>
            </a:r>
            <a:r>
              <a:rPr dirty="0" sz="2400" spc="-5">
                <a:latin typeface="Calibri"/>
                <a:cs typeface="Calibri"/>
              </a:rPr>
              <a:t>onde os usuários  possam ir </a:t>
            </a:r>
            <a:r>
              <a:rPr dirty="0" sz="2400">
                <a:latin typeface="Calibri"/>
                <a:cs typeface="Calibri"/>
              </a:rPr>
              <a:t>a um </a:t>
            </a:r>
            <a:r>
              <a:rPr dirty="0" sz="2400" spc="-10">
                <a:latin typeface="Calibri"/>
                <a:cs typeface="Calibri"/>
              </a:rPr>
              <a:t>único endereço </a:t>
            </a:r>
            <a:r>
              <a:rPr dirty="0" sz="2400">
                <a:latin typeface="Calibri"/>
                <a:cs typeface="Calibri"/>
              </a:rPr>
              <a:t>na </a:t>
            </a:r>
            <a:r>
              <a:rPr dirty="0" sz="2400" spc="-10">
                <a:latin typeface="Calibri"/>
                <a:cs typeface="Calibri"/>
              </a:rPr>
              <a:t>Internet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10">
                <a:latin typeface="Calibri"/>
                <a:cs typeface="Calibri"/>
              </a:rPr>
              <a:t>ter </a:t>
            </a:r>
            <a:r>
              <a:rPr dirty="0" sz="2400" spc="-5">
                <a:latin typeface="Calibri"/>
                <a:cs typeface="Calibri"/>
              </a:rPr>
              <a:t>acesso </a:t>
            </a:r>
            <a:r>
              <a:rPr dirty="0" sz="2400">
                <a:latin typeface="Calibri"/>
                <a:cs typeface="Calibri"/>
              </a:rPr>
              <a:t>a  </a:t>
            </a:r>
            <a:r>
              <a:rPr dirty="0" sz="2400" spc="-10">
                <a:latin typeface="Calibri"/>
                <a:cs typeface="Calibri"/>
              </a:rPr>
              <a:t>todas </a:t>
            </a:r>
            <a:r>
              <a:rPr dirty="0" sz="2400">
                <a:latin typeface="Calibri"/>
                <a:cs typeface="Calibri"/>
              </a:rPr>
              <a:t>as </a:t>
            </a:r>
            <a:r>
              <a:rPr dirty="0" sz="2400" spc="-10">
                <a:latin typeface="Calibri"/>
                <a:cs typeface="Calibri"/>
              </a:rPr>
              <a:t>coleções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5">
                <a:latin typeface="Calibri"/>
                <a:cs typeface="Calibri"/>
              </a:rPr>
              <a:t>sua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documentações.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2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Motivações</a:t>
            </a:r>
            <a:r>
              <a:rPr dirty="0" sz="2700" spc="-1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secundárias:</a:t>
            </a:r>
            <a:endParaRPr sz="2700">
              <a:latin typeface="Calibri"/>
              <a:cs typeface="Calibri"/>
            </a:endParaRPr>
          </a:p>
          <a:p>
            <a:pPr lvl="1" marL="755650" marR="267970" indent="-285750">
              <a:lnSpc>
                <a:spcPct val="79900"/>
              </a:lnSpc>
              <a:spcBef>
                <a:spcPts val="5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Melhorar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qualidade da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documentação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museológica </a:t>
            </a:r>
            <a:r>
              <a:rPr dirty="0" sz="2400">
                <a:latin typeface="Calibri"/>
                <a:cs typeface="Calibri"/>
              </a:rPr>
              <a:t>–  </a:t>
            </a:r>
            <a:r>
              <a:rPr dirty="0" sz="2400" spc="-15">
                <a:latin typeface="Calibri"/>
                <a:cs typeface="Calibri"/>
              </a:rPr>
              <a:t>normalização, </a:t>
            </a:r>
            <a:r>
              <a:rPr dirty="0" sz="2400" spc="-10">
                <a:latin typeface="Calibri"/>
                <a:cs typeface="Calibri"/>
              </a:rPr>
              <a:t>limpeza, </a:t>
            </a:r>
            <a:r>
              <a:rPr dirty="0" sz="2400" spc="-20">
                <a:latin typeface="Calibri"/>
                <a:cs typeface="Calibri"/>
              </a:rPr>
              <a:t>tratamento, </a:t>
            </a:r>
            <a:r>
              <a:rPr dirty="0" sz="2400" spc="-15">
                <a:latin typeface="Calibri"/>
                <a:cs typeface="Calibri"/>
              </a:rPr>
              <a:t>reconciliação,</a:t>
            </a:r>
            <a:r>
              <a:rPr dirty="0" sz="2400" spc="5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etc...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59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Reduzir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dependência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técnica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serviços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 especializados</a:t>
            </a:r>
            <a:endParaRPr sz="2400">
              <a:latin typeface="Calibri"/>
              <a:cs typeface="Calibri"/>
            </a:endParaRPr>
          </a:p>
          <a:p>
            <a:pPr marL="755650">
              <a:lnSpc>
                <a:spcPts val="2585"/>
              </a:lnSpc>
            </a:pP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criação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10">
                <a:latin typeface="Calibri"/>
                <a:cs typeface="Calibri"/>
              </a:rPr>
              <a:t>disponibilização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acervos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digitais;</a:t>
            </a:r>
            <a:endParaRPr sz="2400">
              <a:latin typeface="Calibri"/>
              <a:cs typeface="Calibri"/>
            </a:endParaRPr>
          </a:p>
          <a:p>
            <a:pPr lvl="1" marL="755650" marR="167005" indent="-285750">
              <a:lnSpc>
                <a:spcPct val="80400"/>
              </a:lnSpc>
              <a:spcBef>
                <a:spcPts val="55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Conectar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documentação </a:t>
            </a:r>
            <a:r>
              <a:rPr dirty="0" sz="2400" spc="-20">
                <a:latin typeface="Calibri"/>
                <a:cs typeface="Calibri"/>
              </a:rPr>
              <a:t>existente </a:t>
            </a:r>
            <a:r>
              <a:rPr dirty="0" sz="2400" spc="-10">
                <a:latin typeface="Calibri"/>
                <a:cs typeface="Calibri"/>
              </a:rPr>
              <a:t>com outras </a:t>
            </a:r>
            <a:r>
              <a:rPr dirty="0" sz="2400">
                <a:latin typeface="Calibri"/>
                <a:cs typeface="Calibri"/>
              </a:rPr>
              <a:t>bases de  </a:t>
            </a:r>
            <a:r>
              <a:rPr dirty="0" sz="2400" spc="-5">
                <a:latin typeface="Calibri"/>
                <a:cs typeface="Calibri"/>
              </a:rPr>
              <a:t>dados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5">
                <a:latin typeface="Calibri"/>
                <a:cs typeface="Calibri"/>
              </a:rPr>
              <a:t>ampliar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riqueza </a:t>
            </a:r>
            <a:r>
              <a:rPr dirty="0" sz="2400">
                <a:latin typeface="Calibri"/>
                <a:cs typeface="Calibri"/>
              </a:rPr>
              <a:t>das </a:t>
            </a:r>
            <a:r>
              <a:rPr dirty="0" sz="2400" spc="-15" b="1">
                <a:solidFill>
                  <a:srgbClr val="FF0000"/>
                </a:solidFill>
                <a:latin typeface="Calibri"/>
                <a:cs typeface="Calibri"/>
              </a:rPr>
              <a:t>conexões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semânticas 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potencialmente</a:t>
            </a:r>
            <a:r>
              <a:rPr dirty="0" sz="2400" spc="-5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existentes.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53003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 spc="-10"/>
              <a:t>Victor</a:t>
            </a:r>
            <a:r>
              <a:rPr dirty="0" sz="4400" spc="-35"/>
              <a:t> </a:t>
            </a:r>
            <a:r>
              <a:rPr dirty="0" sz="4400" spc="-10"/>
              <a:t>Meirelles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766856" y="0"/>
            <a:ext cx="213240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5658" y="976745"/>
            <a:ext cx="4009072" cy="525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57416" y="6421120"/>
            <a:ext cx="4913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http://museuvictormeirelles.acervos.museus.gov.br/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73564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 spc="-10"/>
              <a:t>Regional </a:t>
            </a:r>
            <a:r>
              <a:rPr dirty="0" sz="4400"/>
              <a:t>Casa dos</a:t>
            </a:r>
            <a:r>
              <a:rPr dirty="0" sz="4400" spc="-20"/>
              <a:t> Ottoni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25213" y="924984"/>
            <a:ext cx="7935309" cy="5077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03954" y="6410610"/>
            <a:ext cx="55264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http://museuregionalcasadosottoni.museus.gov.br/acervo/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35756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/>
              <a:t>do</a:t>
            </a:r>
            <a:r>
              <a:rPr dirty="0" sz="4400" spc="-65"/>
              <a:t> </a:t>
            </a:r>
            <a:r>
              <a:rPr dirty="0" sz="4400" spc="-20"/>
              <a:t>Ouro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117600"/>
            <a:ext cx="9144000" cy="4620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40892" y="6410610"/>
            <a:ext cx="3448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http://museudoouro.museus.gov.br/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235036"/>
            <a:ext cx="338137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Museu </a:t>
            </a:r>
            <a:r>
              <a:rPr dirty="0" sz="3200"/>
              <a:t>do</a:t>
            </a:r>
            <a:r>
              <a:rPr dirty="0" sz="3200" spc="-30"/>
              <a:t> </a:t>
            </a:r>
            <a:r>
              <a:rPr dirty="0" sz="3200" spc="-10"/>
              <a:t>Diamante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678619" y="161601"/>
            <a:ext cx="5381297" cy="6161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9567" y="6473672"/>
            <a:ext cx="4662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http://museudodiamante.acervos.museus.gov.br/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0"/>
            <a:ext cx="2267585" cy="124079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4770"/>
              </a:lnSpc>
              <a:spcBef>
                <a:spcPts val="280"/>
              </a:spcBef>
            </a:pPr>
            <a:r>
              <a:rPr dirty="0" spc="-5"/>
              <a:t>Museu</a:t>
            </a:r>
            <a:r>
              <a:rPr dirty="0" spc="-90"/>
              <a:t> </a:t>
            </a:r>
            <a:r>
              <a:rPr dirty="0" spc="-5"/>
              <a:t>das  Missões</a:t>
            </a:r>
          </a:p>
        </p:txBody>
      </p:sp>
      <p:sp>
        <p:nvSpPr>
          <p:cNvPr id="3" name="object 3"/>
          <p:cNvSpPr/>
          <p:nvPr/>
        </p:nvSpPr>
        <p:spPr>
          <a:xfrm>
            <a:off x="2721575" y="49457"/>
            <a:ext cx="6099663" cy="6808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3658" y="1920492"/>
          <a:ext cx="7974330" cy="385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195"/>
                <a:gridCol w="1420495"/>
                <a:gridCol w="1420495"/>
                <a:gridCol w="1775460"/>
              </a:tblGrid>
              <a:tr h="266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Museu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Itens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%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Histórico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Nacional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168.010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27.237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16,21%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República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9.529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1.673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17,56%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Arqueológico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Itaipu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1.658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97,53%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Regional Casa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dos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Ottoni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98,66%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Diamante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65,54%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Regional São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João Del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74,92%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Villa-Lobos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21.056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das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Missões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44,09%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Victor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Meirelles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78,63%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Ouro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100,00%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0" b="1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203.757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33.311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16,35%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097" y="94507"/>
            <a:ext cx="7456805" cy="11271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Em </a:t>
            </a:r>
            <a:r>
              <a:rPr dirty="0" spc="-30"/>
              <a:t>foco </a:t>
            </a:r>
            <a:r>
              <a:rPr dirty="0"/>
              <a:t>o</a:t>
            </a:r>
            <a:r>
              <a:rPr dirty="0" spc="5"/>
              <a:t> </a:t>
            </a:r>
            <a:r>
              <a:rPr dirty="0" spc="-5"/>
              <a:t>IBRAM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200" spc="-5"/>
              <a:t>tamanho </a:t>
            </a:r>
            <a:r>
              <a:rPr dirty="0" sz="3200"/>
              <a:t>do </a:t>
            </a:r>
            <a:r>
              <a:rPr dirty="0" sz="3200" spc="-5"/>
              <a:t>acervo dos </a:t>
            </a:r>
            <a:r>
              <a:rPr dirty="0" sz="3200"/>
              <a:t>10 </a:t>
            </a:r>
            <a:r>
              <a:rPr dirty="0" sz="3200" spc="-10"/>
              <a:t>primeiros</a:t>
            </a:r>
            <a:r>
              <a:rPr dirty="0" sz="3200"/>
              <a:t> </a:t>
            </a:r>
            <a:r>
              <a:rPr dirty="0" sz="3200" spc="-5"/>
              <a:t>museus</a:t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34" y="2747048"/>
            <a:ext cx="76949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Adoção </a:t>
            </a:r>
            <a:r>
              <a:rPr dirty="0" sz="4400"/>
              <a:t>por </a:t>
            </a:r>
            <a:r>
              <a:rPr dirty="0" sz="4400" spc="-15"/>
              <a:t>cursos </a:t>
            </a:r>
            <a:r>
              <a:rPr dirty="0" sz="4400"/>
              <a:t>de</a:t>
            </a:r>
            <a:r>
              <a:rPr dirty="0" sz="4400" spc="-40"/>
              <a:t> </a:t>
            </a:r>
            <a:r>
              <a:rPr dirty="0" sz="4400"/>
              <a:t>Museologia</a:t>
            </a:r>
            <a:endParaRPr sz="4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352" y="1562975"/>
            <a:ext cx="8857653" cy="371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504" y="464312"/>
            <a:ext cx="20783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Co</a:t>
            </a:r>
            <a:r>
              <a:rPr dirty="0" sz="4400" spc="-45"/>
              <a:t>nt</a:t>
            </a:r>
            <a:r>
              <a:rPr dirty="0" sz="4400" spc="-70"/>
              <a:t>e</a:t>
            </a:r>
            <a:r>
              <a:rPr dirty="0" sz="4400"/>
              <a:t>x</a:t>
            </a:r>
            <a:r>
              <a:rPr dirty="0" sz="4400" spc="-40"/>
              <a:t>t</a:t>
            </a:r>
            <a:r>
              <a:rPr dirty="0" sz="4400"/>
              <a:t>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0688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Plano Nacional 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0000"/>
              </a:lnSpc>
              <a:spcBef>
                <a:spcPts val="695"/>
              </a:spcBef>
            </a:pPr>
            <a:r>
              <a:rPr dirty="0" sz="2800">
                <a:latin typeface="Arial"/>
                <a:cs typeface="Arial"/>
              </a:rPr>
              <a:t>–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http://www.cultura.gov.br/documents/10883/112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94/METAS_PNC_final.pdf/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0"/>
              </a:spcBef>
            </a:pPr>
            <a:r>
              <a:rPr dirty="0" sz="2800">
                <a:latin typeface="Arial"/>
                <a:cs typeface="Arial"/>
              </a:rPr>
              <a:t>– </a:t>
            </a:r>
            <a:r>
              <a:rPr dirty="0" sz="2800" spc="-35">
                <a:latin typeface="Calibri"/>
                <a:cs typeface="Calibri"/>
              </a:rPr>
              <a:t>Até</a:t>
            </a:r>
            <a:r>
              <a:rPr dirty="0" sz="2800" spc="-10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2020…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4302" y="3909231"/>
            <a:ext cx="7056949" cy="2604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7870"/>
            <a:ext cx="9144000" cy="4682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49472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5"/>
              <a:t>de</a:t>
            </a:r>
            <a:r>
              <a:rPr dirty="0" spc="-80"/>
              <a:t> </a:t>
            </a:r>
            <a:r>
              <a:rPr dirty="0" spc="-15"/>
              <a:t>Brasília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20726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http://164.41.122.70/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3527"/>
            <a:ext cx="9144000" cy="4661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075" y="2747048"/>
            <a:ext cx="41217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5"/>
              <a:t>Eventos</a:t>
            </a:r>
            <a:r>
              <a:rPr dirty="0" sz="4400" spc="-60"/>
              <a:t> </a:t>
            </a:r>
            <a:r>
              <a:rPr dirty="0" sz="4400"/>
              <a:t>Nacionais</a:t>
            </a:r>
            <a:endParaRPr sz="4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93651"/>
            <a:ext cx="7998459" cy="11684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dirty="0" sz="2500"/>
              <a:t>Seminário </a:t>
            </a:r>
            <a:r>
              <a:rPr dirty="0" sz="2500" spc="-5"/>
              <a:t>"</a:t>
            </a:r>
            <a:r>
              <a:rPr dirty="0" sz="2500" spc="-5" b="1">
                <a:latin typeface="Calibri"/>
                <a:cs typeface="Calibri"/>
              </a:rPr>
              <a:t>Acervos </a:t>
            </a:r>
            <a:r>
              <a:rPr dirty="0" sz="2500" b="1">
                <a:latin typeface="Calibri"/>
                <a:cs typeface="Calibri"/>
              </a:rPr>
              <a:t>em </a:t>
            </a:r>
            <a:r>
              <a:rPr dirty="0" sz="2500" spc="-10" b="1">
                <a:latin typeface="Calibri"/>
                <a:cs typeface="Calibri"/>
              </a:rPr>
              <a:t>rede: tendências </a:t>
            </a:r>
            <a:r>
              <a:rPr dirty="0" sz="2500" b="1">
                <a:latin typeface="Calibri"/>
                <a:cs typeface="Calibri"/>
              </a:rPr>
              <a:t>e </a:t>
            </a:r>
            <a:r>
              <a:rPr dirty="0" sz="2500" spc="-15" b="1">
                <a:latin typeface="Calibri"/>
                <a:cs typeface="Calibri"/>
              </a:rPr>
              <a:t>práticas </a:t>
            </a:r>
            <a:r>
              <a:rPr dirty="0" sz="2500" spc="-5" b="1">
                <a:latin typeface="Calibri"/>
                <a:cs typeface="Calibri"/>
              </a:rPr>
              <a:t>na </a:t>
            </a:r>
            <a:r>
              <a:rPr dirty="0" sz="2500" spc="-15" b="1">
                <a:latin typeface="Calibri"/>
                <a:cs typeface="Calibri"/>
              </a:rPr>
              <a:t>gestão  </a:t>
            </a:r>
            <a:r>
              <a:rPr dirty="0" sz="2500" spc="-5" b="1">
                <a:latin typeface="Calibri"/>
                <a:cs typeface="Calibri"/>
              </a:rPr>
              <a:t>de </a:t>
            </a:r>
            <a:r>
              <a:rPr dirty="0" sz="2500" b="1">
                <a:latin typeface="Calibri"/>
                <a:cs typeface="Calibri"/>
              </a:rPr>
              <a:t>acervos </a:t>
            </a:r>
            <a:r>
              <a:rPr dirty="0" sz="2500" spc="-10" b="1">
                <a:latin typeface="Calibri"/>
                <a:cs typeface="Calibri"/>
              </a:rPr>
              <a:t>digitais</a:t>
            </a:r>
            <a:r>
              <a:rPr dirty="0" sz="2500" spc="-10"/>
              <a:t>” </a:t>
            </a:r>
            <a:r>
              <a:rPr dirty="0" sz="2500"/>
              <a:t>– </a:t>
            </a:r>
            <a:r>
              <a:rPr dirty="0" sz="2500" spc="-5" b="1">
                <a:latin typeface="Calibri"/>
                <a:cs typeface="Calibri"/>
              </a:rPr>
              <a:t>Museu do</a:t>
            </a:r>
            <a:r>
              <a:rPr dirty="0" sz="2500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Índio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65"/>
              </a:lnSpc>
            </a:pPr>
            <a:r>
              <a:rPr dirty="0" sz="2500" spc="-5"/>
              <a:t>27, 28 </a:t>
            </a:r>
            <a:r>
              <a:rPr dirty="0" sz="2500"/>
              <a:t>e</a:t>
            </a:r>
            <a:r>
              <a:rPr dirty="0" sz="2500" spc="-10"/>
              <a:t> </a:t>
            </a:r>
            <a:r>
              <a:rPr dirty="0" sz="2500" spc="-5"/>
              <a:t>29/11/2018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1422024" y="1413096"/>
            <a:ext cx="6545870" cy="5059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6567527"/>
            <a:ext cx="83496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http://www.museudoindio.gov.br/divulgacao/noticias/1023-abertura-do-seminario-acervos-em-rede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93651"/>
            <a:ext cx="7998459" cy="11684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dirty="0" sz="2500"/>
              <a:t>Seminário </a:t>
            </a:r>
            <a:r>
              <a:rPr dirty="0" sz="2500" spc="-5"/>
              <a:t>"</a:t>
            </a:r>
            <a:r>
              <a:rPr dirty="0" sz="2500" spc="-5" b="1">
                <a:latin typeface="Calibri"/>
                <a:cs typeface="Calibri"/>
              </a:rPr>
              <a:t>Acervos </a:t>
            </a:r>
            <a:r>
              <a:rPr dirty="0" sz="2500" b="1">
                <a:latin typeface="Calibri"/>
                <a:cs typeface="Calibri"/>
              </a:rPr>
              <a:t>em </a:t>
            </a:r>
            <a:r>
              <a:rPr dirty="0" sz="2500" spc="-10" b="1">
                <a:latin typeface="Calibri"/>
                <a:cs typeface="Calibri"/>
              </a:rPr>
              <a:t>rede: tendências </a:t>
            </a:r>
            <a:r>
              <a:rPr dirty="0" sz="2500" b="1">
                <a:latin typeface="Calibri"/>
                <a:cs typeface="Calibri"/>
              </a:rPr>
              <a:t>e </a:t>
            </a:r>
            <a:r>
              <a:rPr dirty="0" sz="2500" spc="-15" b="1">
                <a:latin typeface="Calibri"/>
                <a:cs typeface="Calibri"/>
              </a:rPr>
              <a:t>práticas </a:t>
            </a:r>
            <a:r>
              <a:rPr dirty="0" sz="2500" spc="-5" b="1">
                <a:latin typeface="Calibri"/>
                <a:cs typeface="Calibri"/>
              </a:rPr>
              <a:t>na </a:t>
            </a:r>
            <a:r>
              <a:rPr dirty="0" sz="2500" spc="-15" b="1">
                <a:latin typeface="Calibri"/>
                <a:cs typeface="Calibri"/>
              </a:rPr>
              <a:t>gestão  </a:t>
            </a:r>
            <a:r>
              <a:rPr dirty="0" sz="2500" spc="-5" b="1">
                <a:latin typeface="Calibri"/>
                <a:cs typeface="Calibri"/>
              </a:rPr>
              <a:t>de </a:t>
            </a:r>
            <a:r>
              <a:rPr dirty="0" sz="2500" b="1">
                <a:latin typeface="Calibri"/>
                <a:cs typeface="Calibri"/>
              </a:rPr>
              <a:t>acervos </a:t>
            </a:r>
            <a:r>
              <a:rPr dirty="0" sz="2500" spc="-10" b="1">
                <a:latin typeface="Calibri"/>
                <a:cs typeface="Calibri"/>
              </a:rPr>
              <a:t>digitais</a:t>
            </a:r>
            <a:r>
              <a:rPr dirty="0" sz="2500" spc="-10"/>
              <a:t>” </a:t>
            </a:r>
            <a:r>
              <a:rPr dirty="0" sz="2500"/>
              <a:t>– </a:t>
            </a:r>
            <a:r>
              <a:rPr dirty="0" sz="2500" spc="-5" b="1">
                <a:latin typeface="Calibri"/>
                <a:cs typeface="Calibri"/>
              </a:rPr>
              <a:t>Museu do</a:t>
            </a:r>
            <a:r>
              <a:rPr dirty="0" sz="2500" b="1">
                <a:latin typeface="Calibri"/>
                <a:cs typeface="Calibri"/>
              </a:rPr>
              <a:t> </a:t>
            </a:r>
            <a:r>
              <a:rPr dirty="0" sz="2500" spc="-5" b="1">
                <a:latin typeface="Calibri"/>
                <a:cs typeface="Calibri"/>
              </a:rPr>
              <a:t>Índio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65"/>
              </a:lnSpc>
            </a:pPr>
            <a:r>
              <a:rPr dirty="0" sz="2500" spc="-5"/>
              <a:t>27, 28 </a:t>
            </a:r>
            <a:r>
              <a:rPr dirty="0" sz="2500"/>
              <a:t>e</a:t>
            </a:r>
            <a:r>
              <a:rPr dirty="0" sz="2500" spc="-10"/>
              <a:t> </a:t>
            </a:r>
            <a:r>
              <a:rPr dirty="0" sz="2500" spc="-5"/>
              <a:t>29/11/2018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78739" y="6567527"/>
            <a:ext cx="83496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http://www.museudoindio.gov.br/divulgacao/noticias/1023-abertura-do-seminario-acervos-em-rede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0027" y="1479921"/>
            <a:ext cx="7351263" cy="4457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424" rIns="0" bIns="0" rtlCol="0" vert="horz">
            <a:spAutoFit/>
          </a:bodyPr>
          <a:lstStyle/>
          <a:p>
            <a:pPr marL="6985" marR="5080">
              <a:lnSpc>
                <a:spcPts val="3329"/>
              </a:lnSpc>
              <a:spcBef>
                <a:spcPts val="235"/>
              </a:spcBef>
            </a:pPr>
            <a:r>
              <a:rPr dirty="0" sz="2800" spc="-5"/>
              <a:t>Seminário </a:t>
            </a:r>
            <a:r>
              <a:rPr dirty="0" sz="2800" spc="-10"/>
              <a:t>”</a:t>
            </a:r>
            <a:r>
              <a:rPr dirty="0" sz="2800" spc="-10" b="1">
                <a:latin typeface="Calibri"/>
                <a:cs typeface="Calibri"/>
              </a:rPr>
              <a:t>Curadoria informacional </a:t>
            </a:r>
            <a:r>
              <a:rPr dirty="0" sz="2800" b="1">
                <a:latin typeface="Calibri"/>
                <a:cs typeface="Calibri"/>
              </a:rPr>
              <a:t>e </a:t>
            </a:r>
            <a:r>
              <a:rPr dirty="0" sz="2800" spc="-10" b="1">
                <a:latin typeface="Calibri"/>
                <a:cs typeface="Calibri"/>
              </a:rPr>
              <a:t>web semântica</a:t>
            </a:r>
            <a:r>
              <a:rPr dirty="0" sz="2800" spc="-10"/>
              <a:t>”  Faculdade </a:t>
            </a:r>
            <a:r>
              <a:rPr dirty="0" sz="2800" spc="-5"/>
              <a:t>Cásper </a:t>
            </a:r>
            <a:r>
              <a:rPr dirty="0" sz="2800" spc="-15"/>
              <a:t>Líbero </a:t>
            </a:r>
            <a:r>
              <a:rPr dirty="0" sz="2800"/>
              <a:t>- 04 e</a:t>
            </a:r>
            <a:r>
              <a:rPr dirty="0" sz="2800" spc="30"/>
              <a:t> </a:t>
            </a:r>
            <a:r>
              <a:rPr dirty="0" sz="2800" spc="5"/>
              <a:t>05/04/2019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3747"/>
            <a:ext cx="9144000" cy="461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8739" y="6605575"/>
            <a:ext cx="88049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https://pt.wikiversity.org/wiki/Pesquisa_em_Difus%C3%A3o_Cient%C3%ADfica_do_CEPID_NeuroMat/Curadoria_informacional_e_web_sem%C3%A2ntica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424" rIns="0" bIns="0" rtlCol="0" vert="horz">
            <a:spAutoFit/>
          </a:bodyPr>
          <a:lstStyle/>
          <a:p>
            <a:pPr marL="6985" marR="5080">
              <a:lnSpc>
                <a:spcPts val="3329"/>
              </a:lnSpc>
              <a:spcBef>
                <a:spcPts val="235"/>
              </a:spcBef>
            </a:pPr>
            <a:r>
              <a:rPr dirty="0" sz="2800" spc="-5"/>
              <a:t>Seminário </a:t>
            </a:r>
            <a:r>
              <a:rPr dirty="0" sz="2800" spc="-10"/>
              <a:t>”</a:t>
            </a:r>
            <a:r>
              <a:rPr dirty="0" sz="2800" spc="-10" b="1">
                <a:latin typeface="Calibri"/>
                <a:cs typeface="Calibri"/>
              </a:rPr>
              <a:t>Curadoria informacional </a:t>
            </a:r>
            <a:r>
              <a:rPr dirty="0" sz="2800" b="1">
                <a:latin typeface="Calibri"/>
                <a:cs typeface="Calibri"/>
              </a:rPr>
              <a:t>e </a:t>
            </a:r>
            <a:r>
              <a:rPr dirty="0" sz="2800" spc="-10" b="1">
                <a:latin typeface="Calibri"/>
                <a:cs typeface="Calibri"/>
              </a:rPr>
              <a:t>web semântica</a:t>
            </a:r>
            <a:r>
              <a:rPr dirty="0" sz="2800" spc="-10"/>
              <a:t>”  Faculdade </a:t>
            </a:r>
            <a:r>
              <a:rPr dirty="0" sz="2800" spc="-5"/>
              <a:t>Cásper </a:t>
            </a:r>
            <a:r>
              <a:rPr dirty="0" sz="2800" spc="-15"/>
              <a:t>Líbero </a:t>
            </a:r>
            <a:r>
              <a:rPr dirty="0" sz="2800"/>
              <a:t>- 04 e</a:t>
            </a:r>
            <a:r>
              <a:rPr dirty="0" sz="2800" spc="30"/>
              <a:t> </a:t>
            </a:r>
            <a:r>
              <a:rPr dirty="0" sz="2800" spc="5"/>
              <a:t>05/04/2019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605575"/>
            <a:ext cx="88049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https://pt.wikiversity.org/wiki/Pesquisa_em_Difus%C3%A3o_Cient%C3%ADfica_do_CEPID_NeuroMat/Curadoria_informacional_e_web_sem%C3%A2ntica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66935"/>
            <a:ext cx="9144000" cy="5181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71" y="51605"/>
            <a:ext cx="8050530" cy="11684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71120">
              <a:lnSpc>
                <a:spcPct val="101099"/>
              </a:lnSpc>
              <a:spcBef>
                <a:spcPts val="65"/>
              </a:spcBef>
            </a:pPr>
            <a:r>
              <a:rPr dirty="0" sz="2500"/>
              <a:t>Seminário </a:t>
            </a:r>
            <a:r>
              <a:rPr dirty="0" sz="2500" spc="-40" b="1">
                <a:latin typeface="Calibri"/>
                <a:cs typeface="Calibri"/>
              </a:rPr>
              <a:t>“ACERVOS </a:t>
            </a:r>
            <a:r>
              <a:rPr dirty="0" sz="2500" spc="-25" b="1">
                <a:latin typeface="Calibri"/>
                <a:cs typeface="Calibri"/>
              </a:rPr>
              <a:t>CULTURAIS </a:t>
            </a:r>
            <a:r>
              <a:rPr dirty="0" sz="2500" b="1">
                <a:latin typeface="Calibri"/>
                <a:cs typeface="Calibri"/>
              </a:rPr>
              <a:t>NA REDE: </a:t>
            </a:r>
            <a:r>
              <a:rPr dirty="0" sz="2500" spc="-10" b="1">
                <a:latin typeface="Calibri"/>
                <a:cs typeface="Calibri"/>
              </a:rPr>
              <a:t>perspectivas </a:t>
            </a:r>
            <a:r>
              <a:rPr dirty="0" sz="2500" spc="-15" b="1">
                <a:latin typeface="Calibri"/>
                <a:cs typeface="Calibri"/>
              </a:rPr>
              <a:t>para  </a:t>
            </a:r>
            <a:r>
              <a:rPr dirty="0" sz="2500" b="1">
                <a:latin typeface="Calibri"/>
                <a:cs typeface="Calibri"/>
              </a:rPr>
              <a:t>os </a:t>
            </a:r>
            <a:r>
              <a:rPr dirty="0" sz="2500" spc="-5" b="1">
                <a:latin typeface="Calibri"/>
                <a:cs typeface="Calibri"/>
              </a:rPr>
              <a:t>museus </a:t>
            </a:r>
            <a:r>
              <a:rPr dirty="0" sz="2500" b="1">
                <a:latin typeface="Calibri"/>
                <a:cs typeface="Calibri"/>
              </a:rPr>
              <a:t>e a</a:t>
            </a:r>
            <a:r>
              <a:rPr dirty="0" sz="2500" spc="-5" b="1">
                <a:latin typeface="Calibri"/>
                <a:cs typeface="Calibri"/>
              </a:rPr>
              <a:t> </a:t>
            </a:r>
            <a:r>
              <a:rPr dirty="0" sz="2500" b="1">
                <a:latin typeface="Calibri"/>
                <a:cs typeface="Calibri"/>
              </a:rPr>
              <a:t>Museologia”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65"/>
              </a:lnSpc>
            </a:pPr>
            <a:r>
              <a:rPr dirty="0" sz="2500" spc="-5"/>
              <a:t>UFRGS, </a:t>
            </a:r>
            <a:r>
              <a:rPr dirty="0" sz="2500" spc="-10"/>
              <a:t>UFSC, UFPel, </a:t>
            </a:r>
            <a:r>
              <a:rPr dirty="0" sz="2500" spc="-5"/>
              <a:t>UnB/ </a:t>
            </a:r>
            <a:r>
              <a:rPr dirty="0" sz="2500" spc="-20"/>
              <a:t>Porto </a:t>
            </a:r>
            <a:r>
              <a:rPr dirty="0" sz="2500" spc="-5"/>
              <a:t>Alegre/</a:t>
            </a:r>
            <a:r>
              <a:rPr dirty="0" sz="2500" spc="-25"/>
              <a:t> </a:t>
            </a:r>
            <a:r>
              <a:rPr dirty="0" sz="2500" spc="-5"/>
              <a:t>29,30,31/05/2019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262671" y="6517235"/>
            <a:ext cx="5254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http://memoriamslufrgs.online/acervosculturaisnarede/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1265" y="1433933"/>
            <a:ext cx="8656168" cy="3206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6845" y="4778497"/>
            <a:ext cx="4017800" cy="1568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671" y="51605"/>
            <a:ext cx="8050530" cy="11684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2700" marR="5080" indent="71120">
              <a:lnSpc>
                <a:spcPct val="101099"/>
              </a:lnSpc>
              <a:spcBef>
                <a:spcPts val="65"/>
              </a:spcBef>
            </a:pPr>
            <a:r>
              <a:rPr dirty="0" sz="2500"/>
              <a:t>Seminário </a:t>
            </a:r>
            <a:r>
              <a:rPr dirty="0" sz="2500" spc="-40" b="1">
                <a:latin typeface="Calibri"/>
                <a:cs typeface="Calibri"/>
              </a:rPr>
              <a:t>“ACERVOS </a:t>
            </a:r>
            <a:r>
              <a:rPr dirty="0" sz="2500" spc="-25" b="1">
                <a:latin typeface="Calibri"/>
                <a:cs typeface="Calibri"/>
              </a:rPr>
              <a:t>CULTURAIS </a:t>
            </a:r>
            <a:r>
              <a:rPr dirty="0" sz="2500" b="1">
                <a:latin typeface="Calibri"/>
                <a:cs typeface="Calibri"/>
              </a:rPr>
              <a:t>NA REDE: </a:t>
            </a:r>
            <a:r>
              <a:rPr dirty="0" sz="2500" spc="-10" b="1">
                <a:latin typeface="Calibri"/>
                <a:cs typeface="Calibri"/>
              </a:rPr>
              <a:t>perspectivas </a:t>
            </a:r>
            <a:r>
              <a:rPr dirty="0" sz="2500" spc="-15" b="1">
                <a:latin typeface="Calibri"/>
                <a:cs typeface="Calibri"/>
              </a:rPr>
              <a:t>para  </a:t>
            </a:r>
            <a:r>
              <a:rPr dirty="0" sz="2500" b="1">
                <a:latin typeface="Calibri"/>
                <a:cs typeface="Calibri"/>
              </a:rPr>
              <a:t>os </a:t>
            </a:r>
            <a:r>
              <a:rPr dirty="0" sz="2500" spc="-5" b="1">
                <a:latin typeface="Calibri"/>
                <a:cs typeface="Calibri"/>
              </a:rPr>
              <a:t>museus </a:t>
            </a:r>
            <a:r>
              <a:rPr dirty="0" sz="2500" b="1">
                <a:latin typeface="Calibri"/>
                <a:cs typeface="Calibri"/>
              </a:rPr>
              <a:t>e a</a:t>
            </a:r>
            <a:r>
              <a:rPr dirty="0" sz="2500" spc="-5" b="1">
                <a:latin typeface="Calibri"/>
                <a:cs typeface="Calibri"/>
              </a:rPr>
              <a:t> </a:t>
            </a:r>
            <a:r>
              <a:rPr dirty="0" sz="2500" b="1">
                <a:latin typeface="Calibri"/>
                <a:cs typeface="Calibri"/>
              </a:rPr>
              <a:t>Museologia”</a:t>
            </a:r>
            <a:endParaRPr sz="2500">
              <a:latin typeface="Calibri"/>
              <a:cs typeface="Calibri"/>
            </a:endParaRPr>
          </a:p>
          <a:p>
            <a:pPr marL="12700">
              <a:lnSpc>
                <a:spcPts val="2965"/>
              </a:lnSpc>
            </a:pPr>
            <a:r>
              <a:rPr dirty="0" sz="2500" spc="-5"/>
              <a:t>UFRGS, </a:t>
            </a:r>
            <a:r>
              <a:rPr dirty="0" sz="2500" spc="-10"/>
              <a:t>UFSC, UFPel, </a:t>
            </a:r>
            <a:r>
              <a:rPr dirty="0" sz="2500" spc="-5"/>
              <a:t>UnB/ </a:t>
            </a:r>
            <a:r>
              <a:rPr dirty="0" sz="2500" spc="-20"/>
              <a:t>Porto </a:t>
            </a:r>
            <a:r>
              <a:rPr dirty="0" sz="2500" spc="-5"/>
              <a:t>Alegre/</a:t>
            </a:r>
            <a:r>
              <a:rPr dirty="0" sz="2500" spc="-25"/>
              <a:t> </a:t>
            </a:r>
            <a:r>
              <a:rPr dirty="0" sz="2500" spc="-5"/>
              <a:t>29,30,31/05/2019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262671" y="6517235"/>
            <a:ext cx="5254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http://memoriamslufrgs.online/acervosculturaisnarede/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84" y="1343584"/>
            <a:ext cx="3230511" cy="4903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84891" y="1228449"/>
            <a:ext cx="2726720" cy="5357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24562" y="1280242"/>
            <a:ext cx="2484871" cy="543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5027" y="2747048"/>
            <a:ext cx="5140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5"/>
              <a:t>Eventos</a:t>
            </a:r>
            <a:r>
              <a:rPr dirty="0" sz="4400" spc="-65"/>
              <a:t> </a:t>
            </a:r>
            <a:r>
              <a:rPr dirty="0" sz="4400" spc="-5"/>
              <a:t>Internacionais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504" y="464312"/>
            <a:ext cx="207835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Co</a:t>
            </a:r>
            <a:r>
              <a:rPr dirty="0" sz="4400" spc="-45"/>
              <a:t>nt</a:t>
            </a:r>
            <a:r>
              <a:rPr dirty="0" sz="4400" spc="-70"/>
              <a:t>e</a:t>
            </a:r>
            <a:r>
              <a:rPr dirty="0" sz="4400"/>
              <a:t>x</a:t>
            </a:r>
            <a:r>
              <a:rPr dirty="0" sz="4400" spc="-40"/>
              <a:t>t</a:t>
            </a:r>
            <a:r>
              <a:rPr dirty="0" sz="4400"/>
              <a:t>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49618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Plano Nacional 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Lei </a:t>
            </a:r>
            <a:r>
              <a:rPr dirty="0" sz="2800">
                <a:latin typeface="Calibri"/>
                <a:cs typeface="Calibri"/>
              </a:rPr>
              <a:t>12.343 de 2 </a:t>
            </a:r>
            <a:r>
              <a:rPr dirty="0" sz="2800" spc="-25">
                <a:latin typeface="Calibri"/>
                <a:cs typeface="Calibri"/>
              </a:rPr>
              <a:t>dezembro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2010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http://www.cultura.gov.br/documents/10907/963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783/Lei+12.343++PNC.pdf/e9882c97-f62a-40de- </a:t>
            </a:r>
            <a:r>
              <a:rPr dirty="0" u="heavy" sz="2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bc74-8dc694fe777a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" y="4558828"/>
            <a:ext cx="8166100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314" y="30924"/>
            <a:ext cx="6402070" cy="13074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Center </a:t>
            </a:r>
            <a:r>
              <a:rPr dirty="0" sz="2800" spc="-25"/>
              <a:t>for </a:t>
            </a:r>
            <a:r>
              <a:rPr dirty="0" sz="2800" spc="-15"/>
              <a:t>Research</a:t>
            </a:r>
            <a:r>
              <a:rPr dirty="0" sz="2800" spc="35"/>
              <a:t> </a:t>
            </a:r>
            <a:r>
              <a:rPr dirty="0" sz="2800" spc="-15"/>
              <a:t>Libraries</a:t>
            </a:r>
            <a:endParaRPr sz="2800"/>
          </a:p>
          <a:p>
            <a:pPr algn="ctr" marL="12065" marR="5080">
              <a:lnSpc>
                <a:spcPct val="100000"/>
              </a:lnSpc>
              <a:spcBef>
                <a:spcPts val="5"/>
              </a:spcBef>
            </a:pPr>
            <a:r>
              <a:rPr dirty="0" sz="2800" spc="-5"/>
              <a:t>The </a:t>
            </a:r>
            <a:r>
              <a:rPr dirty="0" sz="2800" spc="-30"/>
              <a:t>World </a:t>
            </a:r>
            <a:r>
              <a:rPr dirty="0" sz="2800" spc="-10"/>
              <a:t>Digital Library </a:t>
            </a:r>
            <a:r>
              <a:rPr dirty="0" sz="2800" spc="-5"/>
              <a:t>in </a:t>
            </a:r>
            <a:r>
              <a:rPr dirty="0" sz="2800"/>
              <a:t>a </a:t>
            </a:r>
            <a:r>
              <a:rPr dirty="0" sz="2800" spc="-5"/>
              <a:t>Global </a:t>
            </a:r>
            <a:r>
              <a:rPr dirty="0" sz="2800" spc="-20"/>
              <a:t>Context  </a:t>
            </a:r>
            <a:r>
              <a:rPr dirty="0" sz="2800" spc="-5"/>
              <a:t>Deen </a:t>
            </a:r>
            <a:r>
              <a:rPr dirty="0" sz="2800"/>
              <a:t>Haag,</a:t>
            </a:r>
            <a:r>
              <a:rPr dirty="0" sz="2800" spc="15"/>
              <a:t> </a:t>
            </a:r>
            <a:r>
              <a:rPr dirty="0" sz="2800"/>
              <a:t>20-22/03/2019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19562" y="6575004"/>
            <a:ext cx="38588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http://cultura.gov.br/especialista-do-ibram-detalha-sistema-de-depositorio-digital-em-haia/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978428"/>
            <a:ext cx="4055687" cy="3041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36392" y="1978428"/>
            <a:ext cx="4907607" cy="2248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6392" y="4273091"/>
            <a:ext cx="4907607" cy="2231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887220" marR="5080" indent="-1306830">
              <a:lnSpc>
                <a:spcPts val="4770"/>
              </a:lnSpc>
              <a:spcBef>
                <a:spcPts val="280"/>
              </a:spcBef>
            </a:pPr>
            <a:r>
              <a:rPr dirty="0" spc="-5"/>
              <a:t>Museums and the </a:t>
            </a:r>
            <a:r>
              <a:rPr dirty="0" spc="-20"/>
              <a:t>Web/MW2019  </a:t>
            </a:r>
            <a:r>
              <a:rPr dirty="0" spc="-15"/>
              <a:t>Boston,</a:t>
            </a:r>
            <a:r>
              <a:rPr dirty="0" spc="-20"/>
              <a:t> </a:t>
            </a:r>
            <a:r>
              <a:rPr dirty="0" spc="-5"/>
              <a:t>2-6/04/2019</a:t>
            </a:r>
          </a:p>
        </p:txBody>
      </p:sp>
      <p:sp>
        <p:nvSpPr>
          <p:cNvPr id="3" name="object 3"/>
          <p:cNvSpPr/>
          <p:nvPr/>
        </p:nvSpPr>
        <p:spPr>
          <a:xfrm>
            <a:off x="145183" y="1920239"/>
            <a:ext cx="4615315" cy="2387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37993" y="3750173"/>
            <a:ext cx="3973094" cy="2624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9562" y="6575004"/>
            <a:ext cx="81991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https://mw19.mwconf.org/paper/web-writing-for-museums-analyzing-principles-and-best-writing-practices-for-digital-media-through-the-case-study-wise-stones-pedras-sabidas-accessible-circuit/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6242" y="188837"/>
            <a:ext cx="3732529" cy="13030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1270">
              <a:lnSpc>
                <a:spcPct val="99700"/>
              </a:lnSpc>
              <a:spcBef>
                <a:spcPts val="110"/>
              </a:spcBef>
            </a:pPr>
            <a:r>
              <a:rPr dirty="0" sz="2800" spc="-5"/>
              <a:t>Open </a:t>
            </a:r>
            <a:r>
              <a:rPr dirty="0" sz="2800" spc="-10"/>
              <a:t>Repositories  Developer </a:t>
            </a:r>
            <a:r>
              <a:rPr dirty="0" sz="2800" spc="-50"/>
              <a:t>Track  </a:t>
            </a:r>
            <a:r>
              <a:rPr dirty="0" sz="2800" spc="-5"/>
              <a:t>Hamburg,</a:t>
            </a:r>
            <a:r>
              <a:rPr dirty="0" sz="2800" spc="-10"/>
              <a:t> </a:t>
            </a:r>
            <a:r>
              <a:rPr dirty="0" sz="2800"/>
              <a:t>10-13/06/2019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1140" y="6371108"/>
            <a:ext cx="35890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https://or2019.blogs.uni-hamburg.de/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978427"/>
            <a:ext cx="6240757" cy="3217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47480" y="1998284"/>
            <a:ext cx="2667221" cy="3044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4339" y="5520747"/>
            <a:ext cx="3211268" cy="605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0793" y="188837"/>
            <a:ext cx="2542540" cy="8801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10260" marR="5080" indent="-798195">
              <a:lnSpc>
                <a:spcPct val="100000"/>
              </a:lnSpc>
              <a:spcBef>
                <a:spcPts val="100"/>
              </a:spcBef>
            </a:pPr>
            <a:r>
              <a:rPr dirty="0" sz="2800" spc="-15"/>
              <a:t>ICOM </a:t>
            </a:r>
            <a:r>
              <a:rPr dirty="0" sz="2800" spc="-40"/>
              <a:t>Kyoto </a:t>
            </a:r>
            <a:r>
              <a:rPr dirty="0" sz="2800"/>
              <a:t>2019  </a:t>
            </a:r>
            <a:r>
              <a:rPr dirty="0" sz="2800" spc="-5"/>
              <a:t>CIDOC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540" y="6267175"/>
            <a:ext cx="2685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http://icom-kyoto-2019.org/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179556"/>
            <a:ext cx="4546600" cy="506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93972" y="1044723"/>
            <a:ext cx="3110230" cy="5236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Thank </a:t>
            </a:r>
            <a:r>
              <a:rPr dirty="0" sz="1800" spc="-10">
                <a:latin typeface="Calibri"/>
                <a:cs typeface="Calibri"/>
              </a:rPr>
              <a:t>you </a:t>
            </a:r>
            <a:r>
              <a:rPr dirty="0" sz="1800" spc="-15">
                <a:latin typeface="Calibri"/>
                <a:cs typeface="Calibri"/>
              </a:rPr>
              <a:t>for </a:t>
            </a:r>
            <a:r>
              <a:rPr dirty="0" sz="1800" spc="-5">
                <a:latin typeface="Calibri"/>
                <a:cs typeface="Calibri"/>
              </a:rPr>
              <a:t>your submission </a:t>
            </a:r>
            <a:r>
              <a:rPr dirty="0" sz="1800" spc="-20">
                <a:latin typeface="Calibri"/>
                <a:cs typeface="Calibri"/>
              </a:rPr>
              <a:t>to  </a:t>
            </a:r>
            <a:r>
              <a:rPr dirty="0" sz="1800" spc="-10">
                <a:latin typeface="Calibri"/>
                <a:cs typeface="Calibri"/>
              </a:rPr>
              <a:t>present at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CIDOC </a:t>
            </a:r>
            <a:r>
              <a:rPr dirty="0" sz="1800">
                <a:latin typeface="Calibri"/>
                <a:cs typeface="Calibri"/>
              </a:rPr>
              <a:t>annual  </a:t>
            </a:r>
            <a:r>
              <a:rPr dirty="0" sz="1800" spc="-10">
                <a:latin typeface="Calibri"/>
                <a:cs typeface="Calibri"/>
              </a:rPr>
              <a:t>conference </a:t>
            </a:r>
            <a:r>
              <a:rPr dirty="0" sz="1800" spc="-5">
                <a:latin typeface="Calibri"/>
                <a:cs typeface="Calibri"/>
              </a:rPr>
              <a:t>in </a:t>
            </a:r>
            <a:r>
              <a:rPr dirty="0" sz="1800" spc="-25">
                <a:latin typeface="Calibri"/>
                <a:cs typeface="Calibri"/>
              </a:rPr>
              <a:t>Kyoto </a:t>
            </a:r>
            <a:r>
              <a:rPr dirty="0" sz="1800">
                <a:latin typeface="Calibri"/>
                <a:cs typeface="Calibri"/>
              </a:rPr>
              <a:t>2 </a:t>
            </a:r>
            <a:r>
              <a:rPr dirty="0" sz="1800" spc="-5">
                <a:latin typeface="Calibri"/>
                <a:cs typeface="Calibri"/>
              </a:rPr>
              <a:t>through </a:t>
            </a:r>
            <a:r>
              <a:rPr dirty="0" sz="1800">
                <a:latin typeface="Calibri"/>
                <a:cs typeface="Calibri"/>
              </a:rPr>
              <a:t>5  </a:t>
            </a:r>
            <a:r>
              <a:rPr dirty="0" sz="1800" spc="-5">
                <a:latin typeface="Calibri"/>
                <a:cs typeface="Calibri"/>
              </a:rPr>
              <a:t>September </a:t>
            </a:r>
            <a:r>
              <a:rPr dirty="0" sz="1800">
                <a:latin typeface="Calibri"/>
                <a:cs typeface="Calibri"/>
              </a:rPr>
              <a:t>2019. </a:t>
            </a:r>
            <a:r>
              <a:rPr dirty="0" sz="1800" spc="-35">
                <a:latin typeface="Calibri"/>
                <a:cs typeface="Calibri"/>
              </a:rPr>
              <a:t>We </a:t>
            </a:r>
            <a:r>
              <a:rPr dirty="0" sz="1800" spc="-10">
                <a:latin typeface="Calibri"/>
                <a:cs typeface="Calibri"/>
              </a:rPr>
              <a:t>received </a:t>
            </a:r>
            <a:r>
              <a:rPr dirty="0" sz="1800">
                <a:latin typeface="Calibri"/>
                <a:cs typeface="Calibri"/>
              </a:rPr>
              <a:t>a  </a:t>
            </a:r>
            <a:r>
              <a:rPr dirty="0" sz="1800" spc="-10">
                <a:latin typeface="Calibri"/>
                <a:cs typeface="Calibri"/>
              </a:rPr>
              <a:t>total </a:t>
            </a:r>
            <a:r>
              <a:rPr dirty="0" sz="1800">
                <a:latin typeface="Calibri"/>
                <a:cs typeface="Calibri"/>
              </a:rPr>
              <a:t>of 88 </a:t>
            </a:r>
            <a:r>
              <a:rPr dirty="0" sz="1800" spc="-5">
                <a:latin typeface="Calibri"/>
                <a:cs typeface="Calibri"/>
              </a:rPr>
              <a:t>submission </a:t>
            </a:r>
            <a:r>
              <a:rPr dirty="0" sz="1800" spc="-10">
                <a:latin typeface="Calibri"/>
                <a:cs typeface="Calibri"/>
              </a:rPr>
              <a:t>from </a:t>
            </a:r>
            <a:r>
              <a:rPr dirty="0" sz="1800">
                <a:latin typeface="Calibri"/>
                <a:cs typeface="Calibri"/>
              </a:rPr>
              <a:t>36  </a:t>
            </a:r>
            <a:r>
              <a:rPr dirty="0" sz="1800" spc="-5">
                <a:latin typeface="Calibri"/>
                <a:cs typeface="Calibri"/>
              </a:rPr>
              <a:t>countries, </a:t>
            </a:r>
            <a:r>
              <a:rPr dirty="0" sz="1800">
                <a:latin typeface="Calibri"/>
                <a:cs typeface="Calibri"/>
              </a:rPr>
              <a:t>due </a:t>
            </a:r>
            <a:r>
              <a:rPr dirty="0" sz="1800" spc="-10">
                <a:latin typeface="Calibri"/>
                <a:cs typeface="Calibri"/>
              </a:rPr>
              <a:t>to </a:t>
            </a:r>
            <a:r>
              <a:rPr dirty="0" sz="1800">
                <a:latin typeface="Calibri"/>
                <a:cs typeface="Calibri"/>
              </a:rPr>
              <a:t>the </a:t>
            </a:r>
            <a:r>
              <a:rPr dirty="0" sz="1800" spc="-5">
                <a:latin typeface="Calibri"/>
                <a:cs typeface="Calibri"/>
              </a:rPr>
              <a:t>time slots  </a:t>
            </a:r>
            <a:r>
              <a:rPr dirty="0" sz="1800" spc="-10">
                <a:latin typeface="Calibri"/>
                <a:cs typeface="Calibri"/>
              </a:rPr>
              <a:t>we have, we </a:t>
            </a:r>
            <a:r>
              <a:rPr dirty="0" sz="1800" spc="-5">
                <a:latin typeface="Calibri"/>
                <a:cs typeface="Calibri"/>
              </a:rPr>
              <a:t>could </a:t>
            </a:r>
            <a:r>
              <a:rPr dirty="0" sz="1800">
                <a:latin typeface="Calibri"/>
                <a:cs typeface="Calibri"/>
              </a:rPr>
              <a:t>not </a:t>
            </a:r>
            <a:r>
              <a:rPr dirty="0" sz="1800" spc="-5">
                <a:latin typeface="Calibri"/>
                <a:cs typeface="Calibri"/>
              </a:rPr>
              <a:t>accept </a:t>
            </a:r>
            <a:r>
              <a:rPr dirty="0" sz="1800">
                <a:latin typeface="Calibri"/>
                <a:cs typeface="Calibri"/>
              </a:rPr>
              <a:t>all  of them </a:t>
            </a:r>
            <a:r>
              <a:rPr dirty="0" sz="1800" spc="-5">
                <a:latin typeface="Calibri"/>
                <a:cs typeface="Calibri"/>
              </a:rPr>
              <a:t>which made </a:t>
            </a:r>
            <a:r>
              <a:rPr dirty="0" sz="1800">
                <a:latin typeface="Calibri"/>
                <a:cs typeface="Calibri"/>
              </a:rPr>
              <a:t>the  </a:t>
            </a:r>
            <a:r>
              <a:rPr dirty="0" sz="1800" spc="-5">
                <a:latin typeface="Calibri"/>
                <a:cs typeface="Calibri"/>
              </a:rPr>
              <a:t>selection </a:t>
            </a:r>
            <a:r>
              <a:rPr dirty="0" sz="1800" spc="-10">
                <a:latin typeface="Calibri"/>
                <a:cs typeface="Calibri"/>
              </a:rPr>
              <a:t>procedure </a:t>
            </a:r>
            <a:r>
              <a:rPr dirty="0" sz="1800">
                <a:latin typeface="Calibri"/>
                <a:cs typeface="Calibri"/>
              </a:rPr>
              <a:t>not </a:t>
            </a:r>
            <a:r>
              <a:rPr dirty="0" sz="1800" spc="-10">
                <a:latin typeface="Calibri"/>
                <a:cs typeface="Calibri"/>
              </a:rPr>
              <a:t>easy </a:t>
            </a:r>
            <a:r>
              <a:rPr dirty="0" sz="1800" spc="-15">
                <a:latin typeface="Calibri"/>
                <a:cs typeface="Calibri"/>
              </a:rPr>
              <a:t>for  </a:t>
            </a:r>
            <a:r>
              <a:rPr dirty="0" sz="1800" spc="-5">
                <a:latin typeface="Calibri"/>
                <a:cs typeface="Calibri"/>
              </a:rPr>
              <a:t>us.</a:t>
            </a:r>
            <a:endParaRPr sz="1800">
              <a:latin typeface="Calibri"/>
              <a:cs typeface="Calibri"/>
            </a:endParaRPr>
          </a:p>
          <a:p>
            <a:pPr marL="12700" marR="186690">
              <a:lnSpc>
                <a:spcPct val="99900"/>
              </a:lnSpc>
              <a:spcBef>
                <a:spcPts val="5"/>
              </a:spcBef>
            </a:pPr>
            <a:r>
              <a:rPr dirty="0" sz="1800" spc="-35">
                <a:latin typeface="Calibri"/>
                <a:cs typeface="Calibri"/>
              </a:rPr>
              <a:t>We </a:t>
            </a:r>
            <a:r>
              <a:rPr dirty="0" sz="1800" spc="-10">
                <a:latin typeface="Calibri"/>
                <a:cs typeface="Calibri"/>
              </a:rPr>
              <a:t>are delighted to inform you  </a:t>
            </a:r>
            <a:r>
              <a:rPr dirty="0" sz="1800" spc="-5">
                <a:latin typeface="Calibri"/>
                <a:cs typeface="Calibri"/>
              </a:rPr>
              <a:t>that </a:t>
            </a:r>
            <a:r>
              <a:rPr dirty="0" sz="1800" spc="-10">
                <a:latin typeface="Calibri"/>
                <a:cs typeface="Calibri"/>
              </a:rPr>
              <a:t>you proposal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Aggregation 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semantic </a:t>
            </a:r>
            <a:r>
              <a:rPr dirty="0" sz="1800" spc="-15" b="1">
                <a:solidFill>
                  <a:srgbClr val="FF0000"/>
                </a:solidFill>
                <a:latin typeface="Calibri"/>
                <a:cs typeface="Calibri"/>
              </a:rPr>
              <a:t>interoperability 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experiment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museological  documentation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Brazilian  museums: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case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of the 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Brazilian Institute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of Museums  </a:t>
            </a:r>
            <a:r>
              <a:rPr dirty="0" sz="1800" spc="-5">
                <a:latin typeface="Calibri"/>
                <a:cs typeface="Calibri"/>
              </a:rPr>
              <a:t>has </a:t>
            </a:r>
            <a:r>
              <a:rPr dirty="0" sz="1800">
                <a:latin typeface="Calibri"/>
                <a:cs typeface="Calibri"/>
              </a:rPr>
              <a:t>been </a:t>
            </a:r>
            <a:r>
              <a:rPr dirty="0" sz="1800" spc="-5">
                <a:latin typeface="Calibri"/>
                <a:cs typeface="Calibri"/>
              </a:rPr>
              <a:t>accepted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5" b="1">
                <a:latin typeface="Calibri"/>
                <a:cs typeface="Calibri"/>
              </a:rPr>
              <a:t>presentation</a:t>
            </a:r>
            <a:r>
              <a:rPr dirty="0" sz="1800" spc="-1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3952" y="2812096"/>
            <a:ext cx="39223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Experimentações</a:t>
            </a:r>
            <a:endParaRPr sz="4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2735" y="2686057"/>
            <a:ext cx="6518909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0370" marR="5080" indent="-16776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Experimentos </a:t>
            </a:r>
            <a:r>
              <a:rPr dirty="0" spc="-15"/>
              <a:t>com </a:t>
            </a:r>
            <a:r>
              <a:rPr dirty="0"/>
              <a:t>o </a:t>
            </a:r>
            <a:r>
              <a:rPr dirty="0" spc="-50"/>
              <a:t>Tainacan </a:t>
            </a:r>
            <a:r>
              <a:rPr dirty="0"/>
              <a:t>e  </a:t>
            </a:r>
            <a:r>
              <a:rPr dirty="0" spc="-10"/>
              <a:t>objetos</a:t>
            </a:r>
            <a:r>
              <a:rPr dirty="0" spc="-20"/>
              <a:t> </a:t>
            </a:r>
            <a:r>
              <a:rPr dirty="0" spc="-5"/>
              <a:t>3DHOP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002" y="1161081"/>
            <a:ext cx="6616143" cy="513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6756" y="118239"/>
            <a:ext cx="25476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Objetos</a:t>
            </a:r>
            <a:r>
              <a:rPr dirty="0" sz="4400" spc="-55"/>
              <a:t> </a:t>
            </a:r>
            <a:r>
              <a:rPr dirty="0" sz="4400" spc="-5"/>
              <a:t>3D</a:t>
            </a:r>
            <a:endParaRPr sz="4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218" y="2378602"/>
            <a:ext cx="7614920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5" b="1">
                <a:solidFill>
                  <a:srgbClr val="FF0000"/>
                </a:solidFill>
                <a:latin typeface="Calibri"/>
                <a:cs typeface="Calibri"/>
              </a:rPr>
              <a:t>Que oportunidades </a:t>
            </a:r>
            <a:r>
              <a:rPr dirty="0" sz="4100" b="1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dirty="0" sz="4100" spc="-20" b="1">
                <a:solidFill>
                  <a:srgbClr val="FF0000"/>
                </a:solidFill>
                <a:latin typeface="Calibri"/>
                <a:cs typeface="Calibri"/>
              </a:rPr>
              <a:t>projeto</a:t>
            </a:r>
            <a:r>
              <a:rPr dirty="0" sz="4100" spc="-6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100" spc="-25" b="1">
                <a:solidFill>
                  <a:srgbClr val="FF0000"/>
                </a:solidFill>
                <a:latin typeface="Calibri"/>
                <a:cs typeface="Calibri"/>
              </a:rPr>
              <a:t>gera?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325" y="464312"/>
            <a:ext cx="34366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Oportunidades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4743"/>
            <a:ext cx="8013065" cy="428117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just"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3 </a:t>
            </a:r>
            <a:r>
              <a:rPr dirty="0" sz="3200" spc="-20">
                <a:latin typeface="Calibri"/>
                <a:cs typeface="Calibri"/>
              </a:rPr>
              <a:t>frentes </a:t>
            </a:r>
            <a:r>
              <a:rPr dirty="0" sz="3200">
                <a:latin typeface="Calibri"/>
                <a:cs typeface="Calibri"/>
              </a:rPr>
              <a:t>de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ação:</a:t>
            </a:r>
            <a:endParaRPr sz="3200">
              <a:latin typeface="Calibri"/>
              <a:cs typeface="Calibri"/>
            </a:endParaRPr>
          </a:p>
          <a:p>
            <a:pPr algn="just" lvl="1" marL="755650" marR="20955" indent="-285750">
              <a:lnSpc>
                <a:spcPts val="303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Utilizar novos </a:t>
            </a:r>
            <a:r>
              <a:rPr dirty="0" sz="2800" spc="-15">
                <a:latin typeface="Calibri"/>
                <a:cs typeface="Calibri"/>
              </a:rPr>
              <a:t>recursos </a:t>
            </a:r>
            <a:r>
              <a:rPr dirty="0" sz="2800" spc="-10">
                <a:latin typeface="Calibri"/>
                <a:cs typeface="Calibri"/>
              </a:rPr>
              <a:t>computacionais </a:t>
            </a:r>
            <a:r>
              <a:rPr dirty="0" sz="2800">
                <a:latin typeface="Calibri"/>
                <a:cs typeface="Calibri"/>
              </a:rPr>
              <a:t>da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ciência  de dados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melhoria, análise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e o </a:t>
            </a:r>
            <a:r>
              <a:rPr dirty="0" sz="2800" spc="-15" b="1">
                <a:solidFill>
                  <a:srgbClr val="FF0000"/>
                </a:solidFill>
                <a:latin typeface="Calibri"/>
                <a:cs typeface="Calibri"/>
              </a:rPr>
              <a:t>tratamento 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da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documentação</a:t>
            </a:r>
            <a:r>
              <a:rPr dirty="0" sz="28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museológica</a:t>
            </a:r>
            <a:r>
              <a:rPr dirty="0" sz="2800" spc="-5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lvl="1" marL="755650" marR="817880" indent="-285750">
              <a:lnSpc>
                <a:spcPct val="89800"/>
              </a:lnSpc>
              <a:spcBef>
                <a:spcPts val="64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Utilizar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5" b="1">
                <a:solidFill>
                  <a:srgbClr val="FF0000"/>
                </a:solidFill>
                <a:latin typeface="Calibri"/>
                <a:cs typeface="Calibri"/>
              </a:rPr>
              <a:t>novas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tecnologias</a:t>
            </a:r>
            <a:r>
              <a:rPr dirty="0" sz="2800" spc="-10">
                <a:latin typeface="Calibri"/>
                <a:cs typeface="Calibri"/>
              </a:rPr>
              <a:t>, </a:t>
            </a:r>
            <a:r>
              <a:rPr dirty="0" sz="2800" spc="-5">
                <a:latin typeface="Calibri"/>
                <a:cs typeface="Calibri"/>
              </a:rPr>
              <a:t>mais </a:t>
            </a:r>
            <a:r>
              <a:rPr dirty="0" sz="2800" spc="-10">
                <a:latin typeface="Calibri"/>
                <a:cs typeface="Calibri"/>
              </a:rPr>
              <a:t>abertas </a:t>
            </a:r>
            <a:r>
              <a:rPr dirty="0" sz="2800">
                <a:latin typeface="Calibri"/>
                <a:cs typeface="Calibri"/>
              </a:rPr>
              <a:t>e  </a:t>
            </a:r>
            <a:r>
              <a:rPr dirty="0" sz="2800" spc="-5">
                <a:latin typeface="Calibri"/>
                <a:cs typeface="Calibri"/>
              </a:rPr>
              <a:t>acessíveis,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criação, </a:t>
            </a:r>
            <a:r>
              <a:rPr dirty="0" sz="2800" spc="-15" b="1">
                <a:solidFill>
                  <a:srgbClr val="FF0000"/>
                </a:solidFill>
                <a:latin typeface="Calibri"/>
                <a:cs typeface="Calibri"/>
              </a:rPr>
              <a:t>gestão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e 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disponibilização de coleções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rede</a:t>
            </a:r>
            <a:r>
              <a:rPr dirty="0" sz="2800" spc="-10">
                <a:latin typeface="Calibri"/>
                <a:cs typeface="Calibri"/>
              </a:rPr>
              <a:t>;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898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Utilizar </a:t>
            </a:r>
            <a:r>
              <a:rPr dirty="0" sz="2800" spc="-5">
                <a:latin typeface="Calibri"/>
                <a:cs typeface="Calibri"/>
              </a:rPr>
              <a:t>bases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dados </a:t>
            </a:r>
            <a:r>
              <a:rPr dirty="0" sz="2800" spc="-20">
                <a:latin typeface="Calibri"/>
                <a:cs typeface="Calibri"/>
              </a:rPr>
              <a:t>existentes para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enriquecer 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documentação </a:t>
            </a:r>
            <a:r>
              <a:rPr dirty="0" sz="2800" spc="-25">
                <a:latin typeface="Calibri"/>
                <a:cs typeface="Calibri"/>
              </a:rPr>
              <a:t>existente </a:t>
            </a:r>
            <a:r>
              <a:rPr dirty="0" sz="2800">
                <a:latin typeface="Calibri"/>
                <a:cs typeface="Calibri"/>
              </a:rPr>
              <a:t>e </a:t>
            </a:r>
            <a:r>
              <a:rPr dirty="0" sz="2800" spc="-15">
                <a:latin typeface="Calibri"/>
                <a:cs typeface="Calibri"/>
              </a:rPr>
              <a:t>melhorar </a:t>
            </a:r>
            <a:r>
              <a:rPr dirty="0" sz="2800">
                <a:latin typeface="Calibri"/>
                <a:cs typeface="Calibri"/>
              </a:rPr>
              <a:t>o </a:t>
            </a:r>
            <a:r>
              <a:rPr dirty="0" sz="2800" spc="-10">
                <a:latin typeface="Calibri"/>
                <a:cs typeface="Calibri"/>
              </a:rPr>
              <a:t>nível </a:t>
            </a:r>
            <a:r>
              <a:rPr dirty="0" sz="2800">
                <a:latin typeface="Calibri"/>
                <a:cs typeface="Calibri"/>
              </a:rPr>
              <a:t>de  </a:t>
            </a:r>
            <a:r>
              <a:rPr dirty="0" sz="2800" spc="-5">
                <a:latin typeface="Calibri"/>
                <a:cs typeface="Calibri"/>
              </a:rPr>
              <a:t>busca </a:t>
            </a:r>
            <a:r>
              <a:rPr dirty="0" sz="2800">
                <a:latin typeface="Calibri"/>
                <a:cs typeface="Calibri"/>
              </a:rPr>
              <a:t>e </a:t>
            </a:r>
            <a:r>
              <a:rPr dirty="0" sz="2800" spc="-5">
                <a:latin typeface="Calibri"/>
                <a:cs typeface="Calibri"/>
              </a:rPr>
              <a:t>acesso ao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usuário.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325" y="464312"/>
            <a:ext cx="34366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Oportunidades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61274"/>
            <a:ext cx="8025765" cy="434594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marR="5080" indent="-342900">
              <a:lnSpc>
                <a:spcPts val="327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>
                <a:latin typeface="Calibri"/>
                <a:cs typeface="Calibri"/>
              </a:rPr>
              <a:t>As </a:t>
            </a:r>
            <a:r>
              <a:rPr dirty="0" sz="3000" b="1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dirty="0" sz="3000" spc="-5" b="1">
                <a:solidFill>
                  <a:srgbClr val="FF0000"/>
                </a:solidFill>
                <a:latin typeface="Calibri"/>
                <a:cs typeface="Calibri"/>
              </a:rPr>
              <a:t>oficinas </a:t>
            </a:r>
            <a:r>
              <a:rPr dirty="0" sz="3000" b="1">
                <a:solidFill>
                  <a:srgbClr val="FF0000"/>
                </a:solidFill>
                <a:latin typeface="Calibri"/>
                <a:cs typeface="Calibri"/>
              </a:rPr>
              <a:t>que </a:t>
            </a:r>
            <a:r>
              <a:rPr dirty="0" sz="3000" spc="-15" b="1">
                <a:solidFill>
                  <a:srgbClr val="FF0000"/>
                </a:solidFill>
                <a:latin typeface="Calibri"/>
                <a:cs typeface="Calibri"/>
              </a:rPr>
              <a:t>oferecemos </a:t>
            </a:r>
            <a:r>
              <a:rPr dirty="0" sz="3000" spc="-5">
                <a:latin typeface="Calibri"/>
                <a:cs typeface="Calibri"/>
              </a:rPr>
              <a:t>no </a:t>
            </a:r>
            <a:r>
              <a:rPr dirty="0" sz="3000" spc="-25">
                <a:latin typeface="Calibri"/>
                <a:cs typeface="Calibri"/>
              </a:rPr>
              <a:t>evento retratam  </a:t>
            </a:r>
            <a:r>
              <a:rPr dirty="0" sz="3000">
                <a:latin typeface="Calibri"/>
                <a:cs typeface="Calibri"/>
              </a:rPr>
              <a:t>nossa </a:t>
            </a:r>
            <a:r>
              <a:rPr dirty="0" sz="3000" spc="-10">
                <a:latin typeface="Calibri"/>
                <a:cs typeface="Calibri"/>
              </a:rPr>
              <a:t>metodologia </a:t>
            </a:r>
            <a:r>
              <a:rPr dirty="0" sz="3000" spc="-5">
                <a:latin typeface="Calibri"/>
                <a:cs typeface="Calibri"/>
              </a:rPr>
              <a:t>de </a:t>
            </a:r>
            <a:r>
              <a:rPr dirty="0" sz="3000" spc="-15">
                <a:latin typeface="Calibri"/>
                <a:cs typeface="Calibri"/>
              </a:rPr>
              <a:t>trabalho </a:t>
            </a:r>
            <a:r>
              <a:rPr dirty="0" sz="3000">
                <a:latin typeface="Calibri"/>
                <a:cs typeface="Calibri"/>
              </a:rPr>
              <a:t>e</a:t>
            </a:r>
            <a:r>
              <a:rPr dirty="0" sz="3000" spc="-5">
                <a:latin typeface="Calibri"/>
                <a:cs typeface="Calibri"/>
              </a:rPr>
              <a:t> pesquisa:</a:t>
            </a:r>
            <a:endParaRPr sz="3000">
              <a:latin typeface="Calibri"/>
              <a:cs typeface="Calibri"/>
            </a:endParaRPr>
          </a:p>
          <a:p>
            <a:pPr lvl="1" marL="755650" marR="614680" indent="-285750">
              <a:lnSpc>
                <a:spcPts val="28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5" b="1">
                <a:solidFill>
                  <a:srgbClr val="FF0000"/>
                </a:solidFill>
                <a:latin typeface="Calibri"/>
                <a:cs typeface="Calibri"/>
              </a:rPr>
              <a:t>OpenRefine</a:t>
            </a:r>
            <a:r>
              <a:rPr dirty="0" sz="2600" spc="-5">
                <a:latin typeface="Calibri"/>
                <a:cs typeface="Calibri"/>
              </a:rPr>
              <a:t>: tecnologia de </a:t>
            </a:r>
            <a:r>
              <a:rPr dirty="0" sz="2600" spc="-15">
                <a:latin typeface="Calibri"/>
                <a:cs typeface="Calibri"/>
              </a:rPr>
              <a:t>fácil </a:t>
            </a:r>
            <a:r>
              <a:rPr dirty="0" sz="2600" spc="-5">
                <a:latin typeface="Calibri"/>
                <a:cs typeface="Calibri"/>
              </a:rPr>
              <a:t>acesso </a:t>
            </a:r>
            <a:r>
              <a:rPr dirty="0" sz="2600">
                <a:latin typeface="Calibri"/>
                <a:cs typeface="Calibri"/>
              </a:rPr>
              <a:t>e </a:t>
            </a:r>
            <a:r>
              <a:rPr dirty="0" sz="2600" spc="-5">
                <a:latin typeface="Calibri"/>
                <a:cs typeface="Calibri"/>
              </a:rPr>
              <a:t>uso </a:t>
            </a:r>
            <a:r>
              <a:rPr dirty="0" sz="2600" spc="-15">
                <a:latin typeface="Calibri"/>
                <a:cs typeface="Calibri"/>
              </a:rPr>
              <a:t>para  </a:t>
            </a:r>
            <a:r>
              <a:rPr dirty="0" sz="2600" spc="-10">
                <a:latin typeface="Calibri"/>
                <a:cs typeface="Calibri"/>
              </a:rPr>
              <a:t>aplicação </a:t>
            </a:r>
            <a:r>
              <a:rPr dirty="0" sz="2600" spc="-5">
                <a:latin typeface="Calibri"/>
                <a:cs typeface="Calibri"/>
              </a:rPr>
              <a:t>de </a:t>
            </a:r>
            <a:r>
              <a:rPr dirty="0" sz="2600" spc="-10">
                <a:latin typeface="Calibri"/>
                <a:cs typeface="Calibri"/>
              </a:rPr>
              <a:t>técnicas </a:t>
            </a:r>
            <a:r>
              <a:rPr dirty="0" sz="2600" spc="-5">
                <a:latin typeface="Calibri"/>
                <a:cs typeface="Calibri"/>
              </a:rPr>
              <a:t>de ciência de dados no  </a:t>
            </a:r>
            <a:r>
              <a:rPr dirty="0" sz="2600" spc="-20">
                <a:latin typeface="Calibri"/>
                <a:cs typeface="Calibri"/>
              </a:rPr>
              <a:t>tratamento </a:t>
            </a:r>
            <a:r>
              <a:rPr dirty="0" sz="2600" spc="-5">
                <a:latin typeface="Calibri"/>
                <a:cs typeface="Calibri"/>
              </a:rPr>
              <a:t>da </a:t>
            </a:r>
            <a:r>
              <a:rPr dirty="0" sz="2600" spc="-10">
                <a:latin typeface="Calibri"/>
                <a:cs typeface="Calibri"/>
              </a:rPr>
              <a:t>documentação</a:t>
            </a:r>
            <a:r>
              <a:rPr dirty="0" sz="2600" spc="15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museológica;</a:t>
            </a:r>
            <a:endParaRPr sz="2600">
              <a:latin typeface="Calibri"/>
              <a:cs typeface="Calibri"/>
            </a:endParaRPr>
          </a:p>
          <a:p>
            <a:pPr algn="just" lvl="1" marL="755650" marR="612140" indent="-285750">
              <a:lnSpc>
                <a:spcPct val="90300"/>
              </a:lnSpc>
              <a:spcBef>
                <a:spcPts val="5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25" b="1">
                <a:solidFill>
                  <a:srgbClr val="FF0000"/>
                </a:solidFill>
                <a:latin typeface="Calibri"/>
                <a:cs typeface="Calibri"/>
              </a:rPr>
              <a:t>Tainacan</a:t>
            </a:r>
            <a:r>
              <a:rPr dirty="0" sz="2600" spc="-25">
                <a:latin typeface="Calibri"/>
                <a:cs typeface="Calibri"/>
              </a:rPr>
              <a:t>: </a:t>
            </a:r>
            <a:r>
              <a:rPr dirty="0" sz="2600" spc="-5">
                <a:latin typeface="Calibri"/>
                <a:cs typeface="Calibri"/>
              </a:rPr>
              <a:t>tecnologia baseada em </a:t>
            </a:r>
            <a:r>
              <a:rPr dirty="0" sz="2600" spc="-25">
                <a:latin typeface="Calibri"/>
                <a:cs typeface="Calibri"/>
              </a:rPr>
              <a:t>Wordpress </a:t>
            </a:r>
            <a:r>
              <a:rPr dirty="0" sz="2600" spc="-15">
                <a:latin typeface="Calibri"/>
                <a:cs typeface="Calibri"/>
              </a:rPr>
              <a:t>para  </a:t>
            </a:r>
            <a:r>
              <a:rPr dirty="0" sz="2600" spc="-10">
                <a:latin typeface="Calibri"/>
                <a:cs typeface="Calibri"/>
              </a:rPr>
              <a:t>facilitar </a:t>
            </a: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10">
                <a:latin typeface="Calibri"/>
                <a:cs typeface="Calibri"/>
              </a:rPr>
              <a:t>criação, </a:t>
            </a:r>
            <a:r>
              <a:rPr dirty="0" sz="2600" spc="-20">
                <a:latin typeface="Calibri"/>
                <a:cs typeface="Calibri"/>
              </a:rPr>
              <a:t>gestão </a:t>
            </a:r>
            <a:r>
              <a:rPr dirty="0" sz="2600">
                <a:latin typeface="Calibri"/>
                <a:cs typeface="Calibri"/>
              </a:rPr>
              <a:t>e </a:t>
            </a:r>
            <a:r>
              <a:rPr dirty="0" sz="2600" spc="-5">
                <a:latin typeface="Calibri"/>
                <a:cs typeface="Calibri"/>
              </a:rPr>
              <a:t>difusão de acervos em  </a:t>
            </a:r>
            <a:r>
              <a:rPr dirty="0" sz="2600" spc="-15">
                <a:latin typeface="Calibri"/>
                <a:cs typeface="Calibri"/>
              </a:rPr>
              <a:t>rede;</a:t>
            </a:r>
            <a:endParaRPr sz="2600">
              <a:latin typeface="Calibri"/>
              <a:cs typeface="Calibri"/>
            </a:endParaRPr>
          </a:p>
          <a:p>
            <a:pPr lvl="1" marL="755650" marR="48895" indent="-285750">
              <a:lnSpc>
                <a:spcPts val="2800"/>
              </a:lnSpc>
              <a:spcBef>
                <a:spcPts val="67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10" b="1">
                <a:solidFill>
                  <a:srgbClr val="FF0000"/>
                </a:solidFill>
                <a:latin typeface="Calibri"/>
                <a:cs typeface="Calibri"/>
              </a:rPr>
              <a:t>Wikidata</a:t>
            </a:r>
            <a:r>
              <a:rPr dirty="0" sz="2600" spc="-10">
                <a:latin typeface="Calibri"/>
                <a:cs typeface="Calibri"/>
              </a:rPr>
              <a:t>: poderosa </a:t>
            </a:r>
            <a:r>
              <a:rPr dirty="0" sz="2600" spc="-5">
                <a:latin typeface="Calibri"/>
                <a:cs typeface="Calibri"/>
              </a:rPr>
              <a:t>base de </a:t>
            </a:r>
            <a:r>
              <a:rPr dirty="0" sz="2600" spc="-10">
                <a:latin typeface="Calibri"/>
                <a:cs typeface="Calibri"/>
              </a:rPr>
              <a:t>conhecimento semântico  </a:t>
            </a:r>
            <a:r>
              <a:rPr dirty="0" sz="2600" spc="-15">
                <a:latin typeface="Calibri"/>
                <a:cs typeface="Calibri"/>
              </a:rPr>
              <a:t>para </a:t>
            </a:r>
            <a:r>
              <a:rPr dirty="0" sz="2600" spc="-10">
                <a:latin typeface="Calibri"/>
                <a:cs typeface="Calibri"/>
              </a:rPr>
              <a:t>enriquecimento </a:t>
            </a:r>
            <a:r>
              <a:rPr dirty="0" sz="2600" spc="-5">
                <a:latin typeface="Calibri"/>
                <a:cs typeface="Calibri"/>
              </a:rPr>
              <a:t>da </a:t>
            </a:r>
            <a:r>
              <a:rPr dirty="0" sz="2600" spc="-10">
                <a:latin typeface="Calibri"/>
                <a:cs typeface="Calibri"/>
              </a:rPr>
              <a:t>documentação </a:t>
            </a:r>
            <a:r>
              <a:rPr dirty="0" sz="2600" spc="-5">
                <a:latin typeface="Calibri"/>
                <a:cs typeface="Calibri"/>
              </a:rPr>
              <a:t>museológica  </a:t>
            </a:r>
            <a:r>
              <a:rPr dirty="0" sz="2600" spc="-20">
                <a:latin typeface="Calibri"/>
                <a:cs typeface="Calibri"/>
              </a:rPr>
              <a:t>existente!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5295" y="1933216"/>
            <a:ext cx="7193915" cy="185038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785"/>
              </a:lnSpc>
              <a:spcBef>
                <a:spcPts val="100"/>
              </a:spcBef>
            </a:pPr>
            <a:r>
              <a:rPr dirty="0" spc="-15"/>
              <a:t>Diagnóstico:</a:t>
            </a:r>
          </a:p>
          <a:p>
            <a:pPr algn="ctr" marL="12700" marR="5080">
              <a:lnSpc>
                <a:spcPts val="4800"/>
              </a:lnSpc>
              <a:spcBef>
                <a:spcPts val="140"/>
              </a:spcBef>
            </a:pPr>
            <a:r>
              <a:rPr dirty="0" spc="-25"/>
              <a:t>Contexto </a:t>
            </a:r>
            <a:r>
              <a:rPr dirty="0" spc="-15"/>
              <a:t>digital </a:t>
            </a:r>
            <a:r>
              <a:rPr dirty="0" spc="-5"/>
              <a:t>dos </a:t>
            </a:r>
            <a:r>
              <a:rPr dirty="0" spc="-15"/>
              <a:t>equipamentos  culturais </a:t>
            </a:r>
            <a:r>
              <a:rPr dirty="0" spc="-5"/>
              <a:t>no </a:t>
            </a:r>
            <a:r>
              <a:rPr dirty="0" spc="-20"/>
              <a:t>Brasil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325" y="464312"/>
            <a:ext cx="34366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Oportunidades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764145" cy="3796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8067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Estamos </a:t>
            </a:r>
            <a:r>
              <a:rPr dirty="0" sz="3200" spc="-10">
                <a:latin typeface="Calibri"/>
                <a:cs typeface="Calibri"/>
              </a:rPr>
              <a:t>diante </a:t>
            </a:r>
            <a:r>
              <a:rPr dirty="0" sz="3200">
                <a:latin typeface="Calibri"/>
                <a:cs typeface="Calibri"/>
              </a:rPr>
              <a:t>da possibilidade </a:t>
            </a:r>
            <a:r>
              <a:rPr dirty="0" sz="3200" spc="-20">
                <a:latin typeface="Calibri"/>
                <a:cs typeface="Calibri"/>
              </a:rPr>
              <a:t>gerar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as  </a:t>
            </a: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maiores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bases de dados de </a:t>
            </a: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documentação 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museológica </a:t>
            </a:r>
            <a:r>
              <a:rPr dirty="0" sz="3200" spc="-5">
                <a:latin typeface="Calibri"/>
                <a:cs typeface="Calibri"/>
              </a:rPr>
              <a:t>já disponibilizadas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dirty="0" sz="3200" spc="1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3200" spc="-15" b="1">
                <a:solidFill>
                  <a:srgbClr val="FF0000"/>
                </a:solidFill>
                <a:latin typeface="Calibri"/>
                <a:cs typeface="Calibri"/>
              </a:rPr>
              <a:t>Brasil</a:t>
            </a:r>
            <a:r>
              <a:rPr dirty="0" sz="3200" spc="-15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algn="just" lvl="1" marL="755650" marR="5080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Inúmeras </a:t>
            </a:r>
            <a:r>
              <a:rPr dirty="0" sz="2800" spc="-5">
                <a:latin typeface="Calibri"/>
                <a:cs typeface="Calibri"/>
              </a:rPr>
              <a:t>oportunidades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pesquisas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25">
                <a:latin typeface="Calibri"/>
                <a:cs typeface="Calibri"/>
              </a:rPr>
              <a:t>TCC,  </a:t>
            </a:r>
            <a:r>
              <a:rPr dirty="0" sz="2800" spc="-10">
                <a:latin typeface="Calibri"/>
                <a:cs typeface="Calibri"/>
              </a:rPr>
              <a:t>Dissertações, </a:t>
            </a:r>
            <a:r>
              <a:rPr dirty="0" sz="2800" spc="-45">
                <a:latin typeface="Calibri"/>
                <a:cs typeface="Calibri"/>
              </a:rPr>
              <a:t>Teses, </a:t>
            </a:r>
            <a:r>
              <a:rPr dirty="0" sz="2800" spc="-10">
                <a:latin typeface="Calibri"/>
                <a:cs typeface="Calibri"/>
              </a:rPr>
              <a:t>Iniciações científicas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5">
                <a:latin typeface="Calibri"/>
                <a:cs typeface="Calibri"/>
              </a:rPr>
              <a:t>partir  </a:t>
            </a:r>
            <a:r>
              <a:rPr dirty="0" sz="2800">
                <a:latin typeface="Calibri"/>
                <a:cs typeface="Calibri"/>
              </a:rPr>
              <a:t>da </a:t>
            </a:r>
            <a:r>
              <a:rPr dirty="0" sz="2800" spc="-5">
                <a:latin typeface="Calibri"/>
                <a:cs typeface="Calibri"/>
              </a:rPr>
              <a:t>análise </a:t>
            </a:r>
            <a:r>
              <a:rPr dirty="0" sz="2800">
                <a:latin typeface="Calibri"/>
                <a:cs typeface="Calibri"/>
              </a:rPr>
              <a:t>e </a:t>
            </a:r>
            <a:r>
              <a:rPr dirty="0" sz="2800" spc="-10">
                <a:latin typeface="Calibri"/>
                <a:cs typeface="Calibri"/>
              </a:rPr>
              <a:t>estudo </a:t>
            </a:r>
            <a:r>
              <a:rPr dirty="0" sz="2800" spc="-5">
                <a:latin typeface="Calibri"/>
                <a:cs typeface="Calibri"/>
              </a:rPr>
              <a:t>desses</a:t>
            </a:r>
            <a:r>
              <a:rPr dirty="0" sz="280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dados;</a:t>
            </a:r>
            <a:endParaRPr sz="2800">
              <a:latin typeface="Calibri"/>
              <a:cs typeface="Calibri"/>
            </a:endParaRPr>
          </a:p>
          <a:p>
            <a:pPr algn="just" lvl="1" marL="755650" marR="51435" indent="-28575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35">
                <a:latin typeface="Calibri"/>
                <a:cs typeface="Calibri"/>
              </a:rPr>
              <a:t>Até </a:t>
            </a:r>
            <a:r>
              <a:rPr dirty="0" sz="2800">
                <a:latin typeface="Calibri"/>
                <a:cs typeface="Calibri"/>
              </a:rPr>
              <a:t>o </a:t>
            </a:r>
            <a:r>
              <a:rPr dirty="0" sz="2800" spc="-5">
                <a:latin typeface="Calibri"/>
                <a:cs typeface="Calibri"/>
              </a:rPr>
              <a:t>meio </a:t>
            </a:r>
            <a:r>
              <a:rPr dirty="0" sz="2800">
                <a:latin typeface="Calibri"/>
                <a:cs typeface="Calibri"/>
              </a:rPr>
              <a:t>do </a:t>
            </a:r>
            <a:r>
              <a:rPr dirty="0" sz="2800" spc="-5">
                <a:latin typeface="Calibri"/>
                <a:cs typeface="Calibri"/>
              </a:rPr>
              <a:t>ano </a:t>
            </a:r>
            <a:r>
              <a:rPr dirty="0" sz="2800">
                <a:latin typeface="Calibri"/>
                <a:cs typeface="Calibri"/>
              </a:rPr>
              <a:t>que </a:t>
            </a:r>
            <a:r>
              <a:rPr dirty="0" sz="2800" spc="-10">
                <a:latin typeface="Calibri"/>
                <a:cs typeface="Calibri"/>
              </a:rPr>
              <a:t>vem, </a:t>
            </a:r>
            <a:r>
              <a:rPr dirty="0" sz="2800" spc="-5">
                <a:latin typeface="Calibri"/>
                <a:cs typeface="Calibri"/>
              </a:rPr>
              <a:t>imaginamos </a:t>
            </a:r>
            <a:r>
              <a:rPr dirty="0" sz="2800" spc="-15">
                <a:latin typeface="Calibri"/>
                <a:cs typeface="Calibri"/>
              </a:rPr>
              <a:t>chegar  próximos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1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milhão de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itens</a:t>
            </a:r>
            <a:r>
              <a:rPr dirty="0" sz="2800" spc="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disponíveis...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8235" y="2355741"/>
            <a:ext cx="70961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FF0000"/>
                </a:solidFill>
                <a:latin typeface="Calibri"/>
                <a:cs typeface="Calibri"/>
              </a:rPr>
              <a:t>O que </a:t>
            </a:r>
            <a:r>
              <a:rPr dirty="0" sz="4400" spc="-5" b="1">
                <a:solidFill>
                  <a:srgbClr val="FF0000"/>
                </a:solidFill>
                <a:latin typeface="Calibri"/>
                <a:cs typeface="Calibri"/>
              </a:rPr>
              <a:t>ainda </a:t>
            </a:r>
            <a:r>
              <a:rPr dirty="0" sz="4400" spc="-10" b="1">
                <a:solidFill>
                  <a:srgbClr val="FF0000"/>
                </a:solidFill>
                <a:latin typeface="Calibri"/>
                <a:cs typeface="Calibri"/>
              </a:rPr>
              <a:t>precisamos</a:t>
            </a:r>
            <a:r>
              <a:rPr dirty="0" sz="4400" spc="-5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4400" spc="-30" b="1">
                <a:solidFill>
                  <a:srgbClr val="FF0000"/>
                </a:solidFill>
                <a:latin typeface="Calibri"/>
                <a:cs typeface="Calibri"/>
              </a:rPr>
              <a:t>fazer?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0556" y="464312"/>
            <a:ext cx="53219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O que </a:t>
            </a:r>
            <a:r>
              <a:rPr dirty="0" sz="4400" spc="-10"/>
              <a:t>precisamos</a:t>
            </a:r>
            <a:r>
              <a:rPr dirty="0" sz="4400" spc="-50"/>
              <a:t> </a:t>
            </a:r>
            <a:r>
              <a:rPr dirty="0" sz="4400" spc="-40"/>
              <a:t>fazer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61274"/>
            <a:ext cx="7891780" cy="4757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Ensino:</a:t>
            </a:r>
            <a:endParaRPr sz="2000">
              <a:latin typeface="Calibri"/>
              <a:cs typeface="Calibri"/>
            </a:endParaRPr>
          </a:p>
          <a:p>
            <a:pPr lvl="1" marL="755650" marR="192405" indent="-285750">
              <a:lnSpc>
                <a:spcPts val="1730"/>
              </a:lnSpc>
              <a:spcBef>
                <a:spcPts val="4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Criar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disciplinas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pós-graduação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graduação </a:t>
            </a:r>
            <a:r>
              <a:rPr dirty="0" sz="1800" spc="-15">
                <a:latin typeface="Calibri"/>
                <a:cs typeface="Calibri"/>
              </a:rPr>
              <a:t>para </a:t>
            </a:r>
            <a:r>
              <a:rPr dirty="0" sz="1800" spc="-5">
                <a:latin typeface="Calibri"/>
                <a:cs typeface="Calibri"/>
              </a:rPr>
              <a:t>compartilhar </a:t>
            </a:r>
            <a:r>
              <a:rPr dirty="0" sz="1800" spc="-10">
                <a:latin typeface="Calibri"/>
                <a:cs typeface="Calibri"/>
              </a:rPr>
              <a:t>entre </a:t>
            </a:r>
            <a:r>
              <a:rPr dirty="0" sz="1800">
                <a:latin typeface="Calibri"/>
                <a:cs typeface="Calibri"/>
              </a:rPr>
              <a:t>os  </a:t>
            </a:r>
            <a:r>
              <a:rPr dirty="0" sz="1800" spc="-10">
                <a:latin typeface="Calibri"/>
                <a:cs typeface="Calibri"/>
              </a:rPr>
              <a:t>cursos 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programas;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Desenvolver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materiais EAD</a:t>
            </a:r>
            <a:r>
              <a:rPr dirty="0" sz="1800" spc="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autoinstrucionais;</a:t>
            </a:r>
            <a:endParaRPr sz="1800">
              <a:latin typeface="Calibri"/>
              <a:cs typeface="Calibri"/>
            </a:endParaRPr>
          </a:p>
          <a:p>
            <a:pPr lvl="1" marL="755650" marR="5080" indent="-285750">
              <a:lnSpc>
                <a:spcPts val="173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5">
                <a:latin typeface="Calibri"/>
                <a:cs typeface="Calibri"/>
              </a:rPr>
              <a:t>Organizar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oficinas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workshops </a:t>
            </a:r>
            <a:r>
              <a:rPr dirty="0" sz="1800">
                <a:latin typeface="Calibri"/>
                <a:cs typeface="Calibri"/>
              </a:rPr>
              <a:t>em uma </a:t>
            </a:r>
            <a:r>
              <a:rPr dirty="0" sz="1800" spc="-5">
                <a:latin typeface="Calibri"/>
                <a:cs typeface="Calibri"/>
              </a:rPr>
              <a:t>espécie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Escola de </a:t>
            </a:r>
            <a:r>
              <a:rPr dirty="0" sz="1800" spc="-20" b="1">
                <a:solidFill>
                  <a:srgbClr val="FF0000"/>
                </a:solidFill>
                <a:latin typeface="Calibri"/>
                <a:cs typeface="Calibri"/>
              </a:rPr>
              <a:t>Verão/Inverno 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anual.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Pesquisa:</a:t>
            </a:r>
            <a:endParaRPr sz="2000">
              <a:latin typeface="Calibri"/>
              <a:cs typeface="Calibri"/>
            </a:endParaRPr>
          </a:p>
          <a:p>
            <a:pPr lvl="1" marL="755650" marR="307975" indent="-285750">
              <a:lnSpc>
                <a:spcPct val="78700"/>
              </a:lnSpc>
              <a:spcBef>
                <a:spcPts val="4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Fortalecer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formação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pesquisa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em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rede</a:t>
            </a:r>
            <a:r>
              <a:rPr dirty="0" sz="1800" spc="-10">
                <a:latin typeface="Calibri"/>
                <a:cs typeface="Calibri"/>
              </a:rPr>
              <a:t>, </a:t>
            </a:r>
            <a:r>
              <a:rPr dirty="0" sz="1800" spc="-5">
                <a:latin typeface="Calibri"/>
                <a:cs typeface="Calibri"/>
              </a:rPr>
              <a:t>conectando pesquisadores </a:t>
            </a:r>
            <a:r>
              <a:rPr dirty="0" sz="1800">
                <a:latin typeface="Calibri"/>
                <a:cs typeface="Calibri"/>
              </a:rPr>
              <a:t>e  grupos em </a:t>
            </a:r>
            <a:r>
              <a:rPr dirty="0" sz="1800" spc="-5">
                <a:latin typeface="Calibri"/>
                <a:cs typeface="Calibri"/>
              </a:rPr>
              <a:t>torno </a:t>
            </a:r>
            <a:r>
              <a:rPr dirty="0" sz="1800">
                <a:latin typeface="Calibri"/>
                <a:cs typeface="Calibri"/>
              </a:rPr>
              <a:t>dos </a:t>
            </a:r>
            <a:r>
              <a:rPr dirty="0" sz="1800" spc="-5">
                <a:latin typeface="Calibri"/>
                <a:cs typeface="Calibri"/>
              </a:rPr>
              <a:t>acervos digitais </a:t>
            </a:r>
            <a:r>
              <a:rPr dirty="0" sz="1800">
                <a:latin typeface="Calibri"/>
                <a:cs typeface="Calibri"/>
              </a:rPr>
              <a:t>em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rede;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Propor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realizar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dirty="0" sz="1800" spc="-15" b="1">
                <a:solidFill>
                  <a:srgbClr val="FF0000"/>
                </a:solidFill>
                <a:latin typeface="Calibri"/>
                <a:cs typeface="Calibri"/>
              </a:rPr>
              <a:t>evento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anual de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pesquisa </a:t>
            </a:r>
            <a:r>
              <a:rPr dirty="0" sz="1800">
                <a:latin typeface="Calibri"/>
                <a:cs typeface="Calibri"/>
              </a:rPr>
              <a:t>em </a:t>
            </a:r>
            <a:r>
              <a:rPr dirty="0" sz="1800" spc="-5">
                <a:latin typeface="Calibri"/>
                <a:cs typeface="Calibri"/>
              </a:rPr>
              <a:t>torno </a:t>
            </a:r>
            <a:r>
              <a:rPr dirty="0" sz="1800">
                <a:latin typeface="Calibri"/>
                <a:cs typeface="Calibri"/>
              </a:rPr>
              <a:t>do</a:t>
            </a:r>
            <a:r>
              <a:rPr dirty="0" sz="1800" spc="8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tema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Calibri"/>
                <a:cs typeface="Calibri"/>
              </a:rPr>
              <a:t>Extensão:</a:t>
            </a:r>
            <a:endParaRPr sz="20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Divulgar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capacitar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as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instituições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dirty="0" sz="1800" spc="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memória</a:t>
            </a:r>
            <a:r>
              <a:rPr dirty="0" sz="1800" spc="-10">
                <a:latin typeface="Calibri"/>
                <a:cs typeface="Calibri"/>
              </a:rPr>
              <a:t>;</a:t>
            </a:r>
            <a:endParaRPr sz="1800">
              <a:latin typeface="Calibri"/>
              <a:cs typeface="Calibri"/>
            </a:endParaRPr>
          </a:p>
          <a:p>
            <a:pPr lvl="1" marL="755650" marR="484505" indent="-285750">
              <a:lnSpc>
                <a:spcPts val="173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5">
                <a:latin typeface="Calibri"/>
                <a:cs typeface="Calibri"/>
              </a:rPr>
              <a:t>Apoiar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5">
                <a:latin typeface="Calibri"/>
                <a:cs typeface="Calibri"/>
              </a:rPr>
              <a:t>fornecer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suporte técnico </a:t>
            </a:r>
            <a:r>
              <a:rPr dirty="0" sz="1800" spc="-15">
                <a:latin typeface="Calibri"/>
                <a:cs typeface="Calibri"/>
              </a:rPr>
              <a:t>para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10">
                <a:latin typeface="Calibri"/>
                <a:cs typeface="Calibri"/>
              </a:rPr>
              <a:t>implantação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manutenção </a:t>
            </a:r>
            <a:r>
              <a:rPr dirty="0" sz="1800">
                <a:latin typeface="Calibri"/>
                <a:cs typeface="Calibri"/>
              </a:rPr>
              <a:t>do  </a:t>
            </a:r>
            <a:r>
              <a:rPr dirty="0" sz="1800" spc="-10">
                <a:latin typeface="Calibri"/>
                <a:cs typeface="Calibri"/>
              </a:rPr>
              <a:t>projeto;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0">
                <a:latin typeface="Calibri"/>
                <a:cs typeface="Calibri"/>
              </a:rPr>
              <a:t>Governança:</a:t>
            </a:r>
            <a:endParaRPr sz="2000">
              <a:latin typeface="Calibri"/>
              <a:cs typeface="Calibri"/>
            </a:endParaRPr>
          </a:p>
          <a:p>
            <a:pPr lvl="1" marL="755650" marR="86995" indent="-285750">
              <a:lnSpc>
                <a:spcPts val="1730"/>
              </a:lnSpc>
              <a:spcBef>
                <a:spcPts val="41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800" spc="-10">
                <a:latin typeface="Calibri"/>
                <a:cs typeface="Calibri"/>
              </a:rPr>
              <a:t>Desenvolver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implementar </a:t>
            </a:r>
            <a:r>
              <a:rPr dirty="0" sz="1800">
                <a:latin typeface="Calibri"/>
                <a:cs typeface="Calibri"/>
              </a:rPr>
              <a:t>um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modelo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governança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em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rede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15">
                <a:latin typeface="Calibri"/>
                <a:cs typeface="Calibri"/>
              </a:rPr>
              <a:t>projeto,  </a:t>
            </a:r>
            <a:r>
              <a:rPr dirty="0" sz="1800" spc="-10">
                <a:latin typeface="Calibri"/>
                <a:cs typeface="Calibri"/>
              </a:rPr>
              <a:t>envolvendo </a:t>
            </a:r>
            <a:r>
              <a:rPr dirty="0" sz="1800" spc="-5">
                <a:latin typeface="Calibri"/>
                <a:cs typeface="Calibri"/>
              </a:rPr>
              <a:t>suas </a:t>
            </a:r>
            <a:r>
              <a:rPr dirty="0" sz="1800" spc="-10">
                <a:latin typeface="Calibri"/>
                <a:cs typeface="Calibri"/>
              </a:rPr>
              <a:t>frentes técnicas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desenvolvimento </a:t>
            </a:r>
            <a:r>
              <a:rPr dirty="0" sz="1800">
                <a:latin typeface="Calibri"/>
                <a:cs typeface="Calibri"/>
              </a:rPr>
              <a:t>e seus </a:t>
            </a:r>
            <a:r>
              <a:rPr dirty="0" sz="1800" spc="-15">
                <a:latin typeface="Calibri"/>
                <a:cs typeface="Calibri"/>
              </a:rPr>
              <a:t>avanços  </a:t>
            </a:r>
            <a:r>
              <a:rPr dirty="0" sz="1800" spc="-5">
                <a:latin typeface="Calibri"/>
                <a:cs typeface="Calibri"/>
              </a:rPr>
              <a:t>conceituais.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829" y="1096321"/>
            <a:ext cx="4754880" cy="124079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700" marR="5080" indent="1329690">
              <a:lnSpc>
                <a:spcPts val="4770"/>
              </a:lnSpc>
              <a:spcBef>
                <a:spcPts val="280"/>
              </a:spcBef>
            </a:pPr>
            <a:r>
              <a:rPr dirty="0" spc="-15"/>
              <a:t>Obrigado! 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daltonmartins@unb.br</a:t>
            </a:r>
          </a:p>
        </p:txBody>
      </p:sp>
      <p:sp>
        <p:nvSpPr>
          <p:cNvPr id="3" name="object 3"/>
          <p:cNvSpPr/>
          <p:nvPr/>
        </p:nvSpPr>
        <p:spPr>
          <a:xfrm>
            <a:off x="2710793" y="2824872"/>
            <a:ext cx="3796861" cy="2847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2262" y="145449"/>
            <a:ext cx="4928696" cy="6261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099" y="6496276"/>
            <a:ext cx="8135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www.cetic.br/media/docs/publicacoes/1/tic_cultura_2018_livro_eletronico.pdf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2019-09-17T21:48:03Z</dcterms:created>
  <dcterms:modified xsi:type="dcterms:W3CDTF">2019-09-17T21:48:03Z</dcterms:modified>
</cp:coreProperties>
</file>